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8288000" cy="10287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Public Sans" panose="020B0604020202020204" charset="0"/>
      <p:regular r:id="rId24"/>
    </p:embeddedFont>
    <p:embeddedFont>
      <p:font typeface="Public Sans Bold" panose="020B0604020202020204" charset="0"/>
      <p:regular r:id="rId25"/>
    </p:embeddedFont>
    <p:embeddedFont>
      <p:font typeface="Public Sans Medium" panose="020B0604020202020204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733924" y="6971250"/>
            <a:ext cx="21755848" cy="4174349"/>
            <a:chOff x="0" y="0"/>
            <a:chExt cx="7796805" cy="14959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796805" cy="1495993"/>
            </a:xfrm>
            <a:custGeom>
              <a:avLst/>
              <a:gdLst/>
              <a:ahLst/>
              <a:cxnLst/>
              <a:rect l="l" t="t" r="r" b="b"/>
              <a:pathLst>
                <a:path w="7796805" h="1495993">
                  <a:moveTo>
                    <a:pt x="0" y="0"/>
                  </a:moveTo>
                  <a:lnTo>
                    <a:pt x="7796805" y="0"/>
                  </a:lnTo>
                  <a:lnTo>
                    <a:pt x="7796805" y="1495993"/>
                  </a:lnTo>
                  <a:lnTo>
                    <a:pt x="0" y="1495993"/>
                  </a:ln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7796805" cy="15245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908245" y="5376693"/>
            <a:ext cx="20104489" cy="5523017"/>
          </a:xfrm>
          <a:custGeom>
            <a:avLst/>
            <a:gdLst/>
            <a:ahLst/>
            <a:cxnLst/>
            <a:rect l="l" t="t" r="r" b="b"/>
            <a:pathLst>
              <a:path w="20104489" h="5523017">
                <a:moveTo>
                  <a:pt x="0" y="0"/>
                </a:moveTo>
                <a:lnTo>
                  <a:pt x="20104490" y="0"/>
                </a:lnTo>
                <a:lnTo>
                  <a:pt x="20104490" y="5523017"/>
                </a:lnTo>
                <a:lnTo>
                  <a:pt x="0" y="55230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44363" r="-9035" b="-20568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132486" y="2278330"/>
            <a:ext cx="10023028" cy="18771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24"/>
              </a:lnSpc>
            </a:pPr>
            <a:r>
              <a:rPr lang="en-US" sz="14400" spc="-1180">
                <a:solidFill>
                  <a:srgbClr val="3A855D"/>
                </a:solidFill>
                <a:latin typeface="Public Sans Bold"/>
              </a:rPr>
              <a:t>Pennies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864013" y="4403167"/>
            <a:ext cx="12559973" cy="3502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17"/>
              </a:lnSpc>
              <a:spcBef>
                <a:spcPct val="0"/>
              </a:spcBef>
            </a:pPr>
            <a:r>
              <a:rPr lang="en-US" sz="3399" spc="-278" dirty="0">
                <a:solidFill>
                  <a:srgbClr val="3A855D"/>
                </a:solidFill>
                <a:latin typeface="Public Sans"/>
              </a:rPr>
              <a:t>A Tax Management and </a:t>
            </a:r>
            <a:r>
              <a:rPr lang="en-US" sz="3399" spc="-278">
                <a:solidFill>
                  <a:srgbClr val="3A855D"/>
                </a:solidFill>
                <a:latin typeface="Public Sans"/>
              </a:rPr>
              <a:t>Tracking Application</a:t>
            </a:r>
            <a:endParaRPr lang="en-US" sz="3399" spc="-278" dirty="0">
              <a:solidFill>
                <a:srgbClr val="3A855D"/>
              </a:solidFill>
              <a:latin typeface="Public San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864013" y="831850"/>
            <a:ext cx="12559973" cy="288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925"/>
              </a:lnSpc>
              <a:spcBef>
                <a:spcPct val="0"/>
              </a:spcBef>
            </a:pPr>
            <a:r>
              <a:rPr lang="en-US" sz="2500" spc="-205">
                <a:solidFill>
                  <a:srgbClr val="3A855D"/>
                </a:solidFill>
                <a:latin typeface="Public Sans"/>
              </a:rPr>
              <a:t>Vaishnavi Choukwale,     Abhilash Gorle,     Abhinav Gupta</a:t>
            </a:r>
          </a:p>
        </p:txBody>
      </p:sp>
      <p:sp>
        <p:nvSpPr>
          <p:cNvPr id="10" name="Freeform 10"/>
          <p:cNvSpPr/>
          <p:nvPr/>
        </p:nvSpPr>
        <p:spPr>
          <a:xfrm>
            <a:off x="16914402" y="3224371"/>
            <a:ext cx="1703043" cy="2771224"/>
          </a:xfrm>
          <a:custGeom>
            <a:avLst/>
            <a:gdLst/>
            <a:ahLst/>
            <a:cxnLst/>
            <a:rect l="l" t="t" r="r" b="b"/>
            <a:pathLst>
              <a:path w="1703043" h="2771224">
                <a:moveTo>
                  <a:pt x="0" y="0"/>
                </a:moveTo>
                <a:lnTo>
                  <a:pt x="1703043" y="0"/>
                </a:lnTo>
                <a:lnTo>
                  <a:pt x="1703043" y="2771224"/>
                </a:lnTo>
                <a:lnTo>
                  <a:pt x="0" y="277122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7392287">
            <a:off x="-1104276" y="-395603"/>
            <a:ext cx="3383874" cy="2848607"/>
          </a:xfrm>
          <a:custGeom>
            <a:avLst/>
            <a:gdLst/>
            <a:ahLst/>
            <a:cxnLst/>
            <a:rect l="l" t="t" r="r" b="b"/>
            <a:pathLst>
              <a:path w="3383874" h="2848607">
                <a:moveTo>
                  <a:pt x="0" y="0"/>
                </a:moveTo>
                <a:lnTo>
                  <a:pt x="3383875" y="0"/>
                </a:lnTo>
                <a:lnTo>
                  <a:pt x="3383875" y="2848606"/>
                </a:lnTo>
                <a:lnTo>
                  <a:pt x="0" y="284860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2" name="TextBox 12"/>
          <p:cNvSpPr txBox="1"/>
          <p:nvPr/>
        </p:nvSpPr>
        <p:spPr>
          <a:xfrm>
            <a:off x="2864013" y="364718"/>
            <a:ext cx="12559973" cy="248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617"/>
              </a:lnSpc>
              <a:spcBef>
                <a:spcPct val="0"/>
              </a:spcBef>
            </a:pPr>
            <a:r>
              <a:rPr lang="en-US" sz="2100" spc="-172">
                <a:solidFill>
                  <a:srgbClr val="4C8667"/>
                </a:solidFill>
                <a:latin typeface="Public Sans"/>
              </a:rPr>
              <a:t>Presented by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003931" y="1186778"/>
            <a:ext cx="2055570" cy="288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925"/>
              </a:lnSpc>
              <a:spcBef>
                <a:spcPct val="0"/>
              </a:spcBef>
            </a:pPr>
            <a:r>
              <a:rPr lang="en-US" sz="2500" spc="-205">
                <a:solidFill>
                  <a:srgbClr val="3A855D"/>
                </a:solidFill>
                <a:latin typeface="Public Sans"/>
              </a:rPr>
              <a:t>(002816622)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506740" y="1186778"/>
            <a:ext cx="2055570" cy="288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925"/>
              </a:lnSpc>
              <a:spcBef>
                <a:spcPct val="0"/>
              </a:spcBef>
            </a:pPr>
            <a:r>
              <a:rPr lang="en-US" sz="2500" spc="-205">
                <a:solidFill>
                  <a:srgbClr val="3A855D"/>
                </a:solidFill>
                <a:latin typeface="Public Sans"/>
              </a:rPr>
              <a:t>(002817565)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628985" y="1186778"/>
            <a:ext cx="2055570" cy="288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925"/>
              </a:lnSpc>
              <a:spcBef>
                <a:spcPct val="0"/>
              </a:spcBef>
            </a:pPr>
            <a:r>
              <a:rPr lang="en-US" sz="2500" spc="-205">
                <a:solidFill>
                  <a:srgbClr val="3A855D"/>
                </a:solidFill>
                <a:latin typeface="Public Sans"/>
              </a:rPr>
              <a:t>(002290559)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794006" y="-896555"/>
            <a:ext cx="3178847" cy="12004159"/>
            <a:chOff x="0" y="0"/>
            <a:chExt cx="890321" cy="336208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90321" cy="3362084"/>
            </a:xfrm>
            <a:custGeom>
              <a:avLst/>
              <a:gdLst/>
              <a:ahLst/>
              <a:cxnLst/>
              <a:rect l="l" t="t" r="r" b="b"/>
              <a:pathLst>
                <a:path w="890321" h="3362084">
                  <a:moveTo>
                    <a:pt x="36532" y="0"/>
                  </a:moveTo>
                  <a:lnTo>
                    <a:pt x="853789" y="0"/>
                  </a:lnTo>
                  <a:cubicBezTo>
                    <a:pt x="863478" y="0"/>
                    <a:pt x="872770" y="3849"/>
                    <a:pt x="879621" y="10700"/>
                  </a:cubicBezTo>
                  <a:cubicBezTo>
                    <a:pt x="886472" y="17551"/>
                    <a:pt x="890321" y="26843"/>
                    <a:pt x="890321" y="36532"/>
                  </a:cubicBezTo>
                  <a:lnTo>
                    <a:pt x="890321" y="3325552"/>
                  </a:lnTo>
                  <a:cubicBezTo>
                    <a:pt x="890321" y="3335241"/>
                    <a:pt x="886472" y="3344533"/>
                    <a:pt x="879621" y="3351385"/>
                  </a:cubicBezTo>
                  <a:cubicBezTo>
                    <a:pt x="872770" y="3358235"/>
                    <a:pt x="863478" y="3362084"/>
                    <a:pt x="853789" y="3362084"/>
                  </a:cubicBezTo>
                  <a:lnTo>
                    <a:pt x="36532" y="3362084"/>
                  </a:lnTo>
                  <a:cubicBezTo>
                    <a:pt x="26843" y="3362084"/>
                    <a:pt x="17551" y="3358235"/>
                    <a:pt x="10700" y="3351385"/>
                  </a:cubicBezTo>
                  <a:cubicBezTo>
                    <a:pt x="3849" y="3344533"/>
                    <a:pt x="0" y="3335241"/>
                    <a:pt x="0" y="3325552"/>
                  </a:cubicBezTo>
                  <a:lnTo>
                    <a:pt x="0" y="36532"/>
                  </a:lnTo>
                  <a:cubicBezTo>
                    <a:pt x="0" y="26843"/>
                    <a:pt x="3849" y="17551"/>
                    <a:pt x="10700" y="10700"/>
                  </a:cubicBezTo>
                  <a:cubicBezTo>
                    <a:pt x="17551" y="3849"/>
                    <a:pt x="26843" y="0"/>
                    <a:pt x="36532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890321" cy="32763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256032" y="9525"/>
            <a:ext cx="10031968" cy="10277475"/>
            <a:chOff x="0" y="0"/>
            <a:chExt cx="1554214" cy="15922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54214" cy="1592250"/>
            </a:xfrm>
            <a:custGeom>
              <a:avLst/>
              <a:gdLst/>
              <a:ahLst/>
              <a:cxnLst/>
              <a:rect l="l" t="t" r="r" b="b"/>
              <a:pathLst>
                <a:path w="1554214" h="1592250">
                  <a:moveTo>
                    <a:pt x="0" y="0"/>
                  </a:moveTo>
                  <a:lnTo>
                    <a:pt x="1554214" y="0"/>
                  </a:lnTo>
                  <a:lnTo>
                    <a:pt x="1554214" y="1592250"/>
                  </a:lnTo>
                  <a:lnTo>
                    <a:pt x="0" y="1592250"/>
                  </a:lnTo>
                  <a:close/>
                </a:path>
              </a:pathLst>
            </a:custGeom>
            <a:blipFill>
              <a:blip r:embed="rId3"/>
              <a:stretch>
                <a:fillRect l="-20501" r="-42544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882758" y="981556"/>
            <a:ext cx="4512368" cy="1377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79"/>
              </a:lnSpc>
            </a:pPr>
            <a:r>
              <a:rPr lang="en-US" sz="5499" spc="-450">
                <a:solidFill>
                  <a:srgbClr val="3A855D"/>
                </a:solidFill>
                <a:latin typeface="Public Sans"/>
              </a:rPr>
              <a:t>Product Use Case 2: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6941820"/>
            <a:ext cx="4512368" cy="231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589"/>
              </a:lnSpc>
              <a:spcBef>
                <a:spcPct val="0"/>
              </a:spcBef>
            </a:pPr>
            <a:r>
              <a:rPr lang="en-US" sz="3399" spc="203">
                <a:solidFill>
                  <a:srgbClr val="3A855D"/>
                </a:solidFill>
                <a:latin typeface="Public Sans Medium"/>
              </a:rPr>
              <a:t>Leaders can approve/decline requests for budget changes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794006" y="-896555"/>
            <a:ext cx="3178847" cy="12004159"/>
            <a:chOff x="0" y="0"/>
            <a:chExt cx="890321" cy="336208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90321" cy="3362084"/>
            </a:xfrm>
            <a:custGeom>
              <a:avLst/>
              <a:gdLst/>
              <a:ahLst/>
              <a:cxnLst/>
              <a:rect l="l" t="t" r="r" b="b"/>
              <a:pathLst>
                <a:path w="890321" h="3362084">
                  <a:moveTo>
                    <a:pt x="36532" y="0"/>
                  </a:moveTo>
                  <a:lnTo>
                    <a:pt x="853789" y="0"/>
                  </a:lnTo>
                  <a:cubicBezTo>
                    <a:pt x="863478" y="0"/>
                    <a:pt x="872770" y="3849"/>
                    <a:pt x="879621" y="10700"/>
                  </a:cubicBezTo>
                  <a:cubicBezTo>
                    <a:pt x="886472" y="17551"/>
                    <a:pt x="890321" y="26843"/>
                    <a:pt x="890321" y="36532"/>
                  </a:cubicBezTo>
                  <a:lnTo>
                    <a:pt x="890321" y="3325552"/>
                  </a:lnTo>
                  <a:cubicBezTo>
                    <a:pt x="890321" y="3335241"/>
                    <a:pt x="886472" y="3344533"/>
                    <a:pt x="879621" y="3351385"/>
                  </a:cubicBezTo>
                  <a:cubicBezTo>
                    <a:pt x="872770" y="3358235"/>
                    <a:pt x="863478" y="3362084"/>
                    <a:pt x="853789" y="3362084"/>
                  </a:cubicBezTo>
                  <a:lnTo>
                    <a:pt x="36532" y="3362084"/>
                  </a:lnTo>
                  <a:cubicBezTo>
                    <a:pt x="26843" y="3362084"/>
                    <a:pt x="17551" y="3358235"/>
                    <a:pt x="10700" y="3351385"/>
                  </a:cubicBezTo>
                  <a:cubicBezTo>
                    <a:pt x="3849" y="3344533"/>
                    <a:pt x="0" y="3335241"/>
                    <a:pt x="0" y="3325552"/>
                  </a:cubicBezTo>
                  <a:lnTo>
                    <a:pt x="0" y="36532"/>
                  </a:lnTo>
                  <a:cubicBezTo>
                    <a:pt x="0" y="26843"/>
                    <a:pt x="3849" y="17551"/>
                    <a:pt x="10700" y="10700"/>
                  </a:cubicBezTo>
                  <a:cubicBezTo>
                    <a:pt x="17551" y="3849"/>
                    <a:pt x="26843" y="0"/>
                    <a:pt x="36532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890321" cy="32763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82758" y="981556"/>
            <a:ext cx="4512368" cy="1377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79"/>
              </a:lnSpc>
            </a:pPr>
            <a:r>
              <a:rPr lang="en-US" sz="5499" spc="-450">
                <a:solidFill>
                  <a:srgbClr val="3A855D"/>
                </a:solidFill>
                <a:latin typeface="Public Sans"/>
              </a:rPr>
              <a:t>Product Use Case 3: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6360795"/>
            <a:ext cx="4512368" cy="2897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589"/>
              </a:lnSpc>
              <a:spcBef>
                <a:spcPct val="0"/>
              </a:spcBef>
            </a:pPr>
            <a:r>
              <a:rPr lang="en-US" sz="3399" spc="203">
                <a:solidFill>
                  <a:srgbClr val="3A855D"/>
                </a:solidFill>
                <a:latin typeface="Public Sans Medium"/>
              </a:rPr>
              <a:t>Government can view intelligence reports &amp; dynamically allocate budget.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256032" y="9525"/>
            <a:ext cx="10031968" cy="10277475"/>
            <a:chOff x="0" y="0"/>
            <a:chExt cx="1554214" cy="15922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54214" cy="1592250"/>
            </a:xfrm>
            <a:custGeom>
              <a:avLst/>
              <a:gdLst/>
              <a:ahLst/>
              <a:cxnLst/>
              <a:rect l="l" t="t" r="r" b="b"/>
              <a:pathLst>
                <a:path w="1554214" h="1592250">
                  <a:moveTo>
                    <a:pt x="0" y="0"/>
                  </a:moveTo>
                  <a:lnTo>
                    <a:pt x="1554214" y="0"/>
                  </a:lnTo>
                  <a:lnTo>
                    <a:pt x="1554214" y="1592250"/>
                  </a:lnTo>
                  <a:lnTo>
                    <a:pt x="0" y="1592250"/>
                  </a:lnTo>
                  <a:close/>
                </a:path>
              </a:pathLst>
            </a:custGeom>
            <a:blipFill>
              <a:blip r:embed="rId3"/>
              <a:stretch>
                <a:fillRect l="-31415" r="-31415"/>
              </a:stretch>
            </a:blipFill>
          </p:spPr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794006" y="-896555"/>
            <a:ext cx="3178847" cy="12004159"/>
            <a:chOff x="0" y="0"/>
            <a:chExt cx="890321" cy="336208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90321" cy="3362084"/>
            </a:xfrm>
            <a:custGeom>
              <a:avLst/>
              <a:gdLst/>
              <a:ahLst/>
              <a:cxnLst/>
              <a:rect l="l" t="t" r="r" b="b"/>
              <a:pathLst>
                <a:path w="890321" h="3362084">
                  <a:moveTo>
                    <a:pt x="36532" y="0"/>
                  </a:moveTo>
                  <a:lnTo>
                    <a:pt x="853789" y="0"/>
                  </a:lnTo>
                  <a:cubicBezTo>
                    <a:pt x="863478" y="0"/>
                    <a:pt x="872770" y="3849"/>
                    <a:pt x="879621" y="10700"/>
                  </a:cubicBezTo>
                  <a:cubicBezTo>
                    <a:pt x="886472" y="17551"/>
                    <a:pt x="890321" y="26843"/>
                    <a:pt x="890321" y="36532"/>
                  </a:cubicBezTo>
                  <a:lnTo>
                    <a:pt x="890321" y="3325552"/>
                  </a:lnTo>
                  <a:cubicBezTo>
                    <a:pt x="890321" y="3335241"/>
                    <a:pt x="886472" y="3344533"/>
                    <a:pt x="879621" y="3351385"/>
                  </a:cubicBezTo>
                  <a:cubicBezTo>
                    <a:pt x="872770" y="3358235"/>
                    <a:pt x="863478" y="3362084"/>
                    <a:pt x="853789" y="3362084"/>
                  </a:cubicBezTo>
                  <a:lnTo>
                    <a:pt x="36532" y="3362084"/>
                  </a:lnTo>
                  <a:cubicBezTo>
                    <a:pt x="26843" y="3362084"/>
                    <a:pt x="17551" y="3358235"/>
                    <a:pt x="10700" y="3351385"/>
                  </a:cubicBezTo>
                  <a:cubicBezTo>
                    <a:pt x="3849" y="3344533"/>
                    <a:pt x="0" y="3335241"/>
                    <a:pt x="0" y="3325552"/>
                  </a:cubicBezTo>
                  <a:lnTo>
                    <a:pt x="0" y="36532"/>
                  </a:lnTo>
                  <a:cubicBezTo>
                    <a:pt x="0" y="26843"/>
                    <a:pt x="3849" y="17551"/>
                    <a:pt x="10700" y="10700"/>
                  </a:cubicBezTo>
                  <a:cubicBezTo>
                    <a:pt x="17551" y="3849"/>
                    <a:pt x="26843" y="0"/>
                    <a:pt x="36532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890321" cy="32763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256032" y="9525"/>
            <a:ext cx="10031968" cy="10277475"/>
            <a:chOff x="0" y="0"/>
            <a:chExt cx="1554214" cy="15922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54214" cy="1592250"/>
            </a:xfrm>
            <a:custGeom>
              <a:avLst/>
              <a:gdLst/>
              <a:ahLst/>
              <a:cxnLst/>
              <a:rect l="l" t="t" r="r" b="b"/>
              <a:pathLst>
                <a:path w="1554214" h="1592250">
                  <a:moveTo>
                    <a:pt x="0" y="0"/>
                  </a:moveTo>
                  <a:lnTo>
                    <a:pt x="1554214" y="0"/>
                  </a:lnTo>
                  <a:lnTo>
                    <a:pt x="1554214" y="1592250"/>
                  </a:lnTo>
                  <a:lnTo>
                    <a:pt x="0" y="1592250"/>
                  </a:lnTo>
                  <a:close/>
                </a:path>
              </a:pathLst>
            </a:custGeom>
            <a:blipFill>
              <a:blip r:embed="rId3"/>
              <a:stretch>
                <a:fillRect l="-31631" r="-3163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882758" y="981556"/>
            <a:ext cx="4512368" cy="1377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79"/>
              </a:lnSpc>
            </a:pPr>
            <a:r>
              <a:rPr lang="en-US" sz="5499" spc="-450">
                <a:solidFill>
                  <a:srgbClr val="3A855D"/>
                </a:solidFill>
                <a:latin typeface="Public Sans"/>
              </a:rPr>
              <a:t>Product Use Case 4: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6360795"/>
            <a:ext cx="4512368" cy="231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589"/>
              </a:lnSpc>
              <a:spcBef>
                <a:spcPct val="0"/>
              </a:spcBef>
            </a:pPr>
            <a:r>
              <a:rPr lang="en-US" sz="3399" spc="203">
                <a:solidFill>
                  <a:srgbClr val="3A855D"/>
                </a:solidFill>
                <a:latin typeface="Public Sans Medium"/>
              </a:rPr>
              <a:t>Government can view complaints raised and provide feedback internally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794006" y="-896555"/>
            <a:ext cx="3178847" cy="12004159"/>
            <a:chOff x="0" y="0"/>
            <a:chExt cx="890321" cy="336208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90321" cy="3362084"/>
            </a:xfrm>
            <a:custGeom>
              <a:avLst/>
              <a:gdLst/>
              <a:ahLst/>
              <a:cxnLst/>
              <a:rect l="l" t="t" r="r" b="b"/>
              <a:pathLst>
                <a:path w="890321" h="3362084">
                  <a:moveTo>
                    <a:pt x="36532" y="0"/>
                  </a:moveTo>
                  <a:lnTo>
                    <a:pt x="853789" y="0"/>
                  </a:lnTo>
                  <a:cubicBezTo>
                    <a:pt x="863478" y="0"/>
                    <a:pt x="872770" y="3849"/>
                    <a:pt x="879621" y="10700"/>
                  </a:cubicBezTo>
                  <a:cubicBezTo>
                    <a:pt x="886472" y="17551"/>
                    <a:pt x="890321" y="26843"/>
                    <a:pt x="890321" y="36532"/>
                  </a:cubicBezTo>
                  <a:lnTo>
                    <a:pt x="890321" y="3325552"/>
                  </a:lnTo>
                  <a:cubicBezTo>
                    <a:pt x="890321" y="3335241"/>
                    <a:pt x="886472" y="3344533"/>
                    <a:pt x="879621" y="3351385"/>
                  </a:cubicBezTo>
                  <a:cubicBezTo>
                    <a:pt x="872770" y="3358235"/>
                    <a:pt x="863478" y="3362084"/>
                    <a:pt x="853789" y="3362084"/>
                  </a:cubicBezTo>
                  <a:lnTo>
                    <a:pt x="36532" y="3362084"/>
                  </a:lnTo>
                  <a:cubicBezTo>
                    <a:pt x="26843" y="3362084"/>
                    <a:pt x="17551" y="3358235"/>
                    <a:pt x="10700" y="3351385"/>
                  </a:cubicBezTo>
                  <a:cubicBezTo>
                    <a:pt x="3849" y="3344533"/>
                    <a:pt x="0" y="3335241"/>
                    <a:pt x="0" y="3325552"/>
                  </a:cubicBezTo>
                  <a:lnTo>
                    <a:pt x="0" y="36532"/>
                  </a:lnTo>
                  <a:cubicBezTo>
                    <a:pt x="0" y="26843"/>
                    <a:pt x="3849" y="17551"/>
                    <a:pt x="10700" y="10700"/>
                  </a:cubicBezTo>
                  <a:cubicBezTo>
                    <a:pt x="17551" y="3849"/>
                    <a:pt x="26843" y="0"/>
                    <a:pt x="36532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890321" cy="32763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256032" y="9525"/>
            <a:ext cx="10031968" cy="10277475"/>
            <a:chOff x="0" y="0"/>
            <a:chExt cx="1554214" cy="15922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54214" cy="1592250"/>
            </a:xfrm>
            <a:custGeom>
              <a:avLst/>
              <a:gdLst/>
              <a:ahLst/>
              <a:cxnLst/>
              <a:rect l="l" t="t" r="r" b="b"/>
              <a:pathLst>
                <a:path w="1554214" h="1592250">
                  <a:moveTo>
                    <a:pt x="0" y="0"/>
                  </a:moveTo>
                  <a:lnTo>
                    <a:pt x="1554214" y="0"/>
                  </a:lnTo>
                  <a:lnTo>
                    <a:pt x="1554214" y="1592250"/>
                  </a:lnTo>
                  <a:lnTo>
                    <a:pt x="0" y="1592250"/>
                  </a:lnTo>
                  <a:close/>
                </a:path>
              </a:pathLst>
            </a:custGeom>
            <a:blipFill>
              <a:blip r:embed="rId3"/>
              <a:stretch>
                <a:fillRect r="-63697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882758" y="981556"/>
            <a:ext cx="4512368" cy="1377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79"/>
              </a:lnSpc>
            </a:pPr>
            <a:r>
              <a:rPr lang="en-US" sz="5499" spc="-450">
                <a:solidFill>
                  <a:srgbClr val="3A855D"/>
                </a:solidFill>
                <a:latin typeface="Public Sans"/>
              </a:rPr>
              <a:t>Product Use Case 5: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6360795"/>
            <a:ext cx="4512368" cy="231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589"/>
              </a:lnSpc>
              <a:spcBef>
                <a:spcPct val="0"/>
              </a:spcBef>
            </a:pPr>
            <a:r>
              <a:rPr lang="en-US" sz="3399" spc="203">
                <a:solidFill>
                  <a:srgbClr val="3A855D"/>
                </a:solidFill>
                <a:latin typeface="Public Sans Medium"/>
              </a:rPr>
              <a:t>Government can approve/decline request for emergency funds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794006" y="-896555"/>
            <a:ext cx="3178847" cy="12004159"/>
            <a:chOff x="0" y="0"/>
            <a:chExt cx="890321" cy="336208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90321" cy="3362084"/>
            </a:xfrm>
            <a:custGeom>
              <a:avLst/>
              <a:gdLst/>
              <a:ahLst/>
              <a:cxnLst/>
              <a:rect l="l" t="t" r="r" b="b"/>
              <a:pathLst>
                <a:path w="890321" h="3362084">
                  <a:moveTo>
                    <a:pt x="36532" y="0"/>
                  </a:moveTo>
                  <a:lnTo>
                    <a:pt x="853789" y="0"/>
                  </a:lnTo>
                  <a:cubicBezTo>
                    <a:pt x="863478" y="0"/>
                    <a:pt x="872770" y="3849"/>
                    <a:pt x="879621" y="10700"/>
                  </a:cubicBezTo>
                  <a:cubicBezTo>
                    <a:pt x="886472" y="17551"/>
                    <a:pt x="890321" y="26843"/>
                    <a:pt x="890321" y="36532"/>
                  </a:cubicBezTo>
                  <a:lnTo>
                    <a:pt x="890321" y="3325552"/>
                  </a:lnTo>
                  <a:cubicBezTo>
                    <a:pt x="890321" y="3335241"/>
                    <a:pt x="886472" y="3344533"/>
                    <a:pt x="879621" y="3351385"/>
                  </a:cubicBezTo>
                  <a:cubicBezTo>
                    <a:pt x="872770" y="3358235"/>
                    <a:pt x="863478" y="3362084"/>
                    <a:pt x="853789" y="3362084"/>
                  </a:cubicBezTo>
                  <a:lnTo>
                    <a:pt x="36532" y="3362084"/>
                  </a:lnTo>
                  <a:cubicBezTo>
                    <a:pt x="26843" y="3362084"/>
                    <a:pt x="17551" y="3358235"/>
                    <a:pt x="10700" y="3351385"/>
                  </a:cubicBezTo>
                  <a:cubicBezTo>
                    <a:pt x="3849" y="3344533"/>
                    <a:pt x="0" y="3335241"/>
                    <a:pt x="0" y="3325552"/>
                  </a:cubicBezTo>
                  <a:lnTo>
                    <a:pt x="0" y="36532"/>
                  </a:lnTo>
                  <a:cubicBezTo>
                    <a:pt x="0" y="26843"/>
                    <a:pt x="3849" y="17551"/>
                    <a:pt x="10700" y="10700"/>
                  </a:cubicBezTo>
                  <a:cubicBezTo>
                    <a:pt x="17551" y="3849"/>
                    <a:pt x="26843" y="0"/>
                    <a:pt x="36532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890321" cy="32763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256032" y="9525"/>
            <a:ext cx="10031968" cy="10277475"/>
            <a:chOff x="0" y="0"/>
            <a:chExt cx="1554214" cy="15922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54214" cy="1592250"/>
            </a:xfrm>
            <a:custGeom>
              <a:avLst/>
              <a:gdLst/>
              <a:ahLst/>
              <a:cxnLst/>
              <a:rect l="l" t="t" r="r" b="b"/>
              <a:pathLst>
                <a:path w="1554214" h="1592250">
                  <a:moveTo>
                    <a:pt x="0" y="0"/>
                  </a:moveTo>
                  <a:lnTo>
                    <a:pt x="1554214" y="0"/>
                  </a:lnTo>
                  <a:lnTo>
                    <a:pt x="1554214" y="1592250"/>
                  </a:lnTo>
                  <a:lnTo>
                    <a:pt x="0" y="1592250"/>
                  </a:lnTo>
                  <a:close/>
                </a:path>
              </a:pathLst>
            </a:custGeom>
            <a:blipFill>
              <a:blip r:embed="rId3"/>
              <a:stretch>
                <a:fillRect l="-6021" r="-59294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882758" y="981556"/>
            <a:ext cx="4512368" cy="1377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79"/>
              </a:lnSpc>
            </a:pPr>
            <a:r>
              <a:rPr lang="en-US" sz="5499" spc="-450">
                <a:solidFill>
                  <a:srgbClr val="3A855D"/>
                </a:solidFill>
                <a:latin typeface="Public Sans"/>
              </a:rPr>
              <a:t>Product Use Case 6: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6360795"/>
            <a:ext cx="4512368" cy="231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589"/>
              </a:lnSpc>
              <a:spcBef>
                <a:spcPct val="0"/>
              </a:spcBef>
            </a:pPr>
            <a:r>
              <a:rPr lang="en-US" sz="3399" spc="203">
                <a:solidFill>
                  <a:srgbClr val="3A855D"/>
                </a:solidFill>
                <a:latin typeface="Public Sans"/>
              </a:rPr>
              <a:t>Citizen can add financial information and pay tax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794006" y="-896555"/>
            <a:ext cx="3178847" cy="12004159"/>
            <a:chOff x="0" y="0"/>
            <a:chExt cx="890321" cy="336208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90321" cy="3362084"/>
            </a:xfrm>
            <a:custGeom>
              <a:avLst/>
              <a:gdLst/>
              <a:ahLst/>
              <a:cxnLst/>
              <a:rect l="l" t="t" r="r" b="b"/>
              <a:pathLst>
                <a:path w="890321" h="3362084">
                  <a:moveTo>
                    <a:pt x="36532" y="0"/>
                  </a:moveTo>
                  <a:lnTo>
                    <a:pt x="853789" y="0"/>
                  </a:lnTo>
                  <a:cubicBezTo>
                    <a:pt x="863478" y="0"/>
                    <a:pt x="872770" y="3849"/>
                    <a:pt x="879621" y="10700"/>
                  </a:cubicBezTo>
                  <a:cubicBezTo>
                    <a:pt x="886472" y="17551"/>
                    <a:pt x="890321" y="26843"/>
                    <a:pt x="890321" y="36532"/>
                  </a:cubicBezTo>
                  <a:lnTo>
                    <a:pt x="890321" y="3325552"/>
                  </a:lnTo>
                  <a:cubicBezTo>
                    <a:pt x="890321" y="3335241"/>
                    <a:pt x="886472" y="3344533"/>
                    <a:pt x="879621" y="3351385"/>
                  </a:cubicBezTo>
                  <a:cubicBezTo>
                    <a:pt x="872770" y="3358235"/>
                    <a:pt x="863478" y="3362084"/>
                    <a:pt x="853789" y="3362084"/>
                  </a:cubicBezTo>
                  <a:lnTo>
                    <a:pt x="36532" y="3362084"/>
                  </a:lnTo>
                  <a:cubicBezTo>
                    <a:pt x="26843" y="3362084"/>
                    <a:pt x="17551" y="3358235"/>
                    <a:pt x="10700" y="3351385"/>
                  </a:cubicBezTo>
                  <a:cubicBezTo>
                    <a:pt x="3849" y="3344533"/>
                    <a:pt x="0" y="3335241"/>
                    <a:pt x="0" y="3325552"/>
                  </a:cubicBezTo>
                  <a:lnTo>
                    <a:pt x="0" y="36532"/>
                  </a:lnTo>
                  <a:cubicBezTo>
                    <a:pt x="0" y="26843"/>
                    <a:pt x="3849" y="17551"/>
                    <a:pt x="10700" y="10700"/>
                  </a:cubicBezTo>
                  <a:cubicBezTo>
                    <a:pt x="17551" y="3849"/>
                    <a:pt x="26843" y="0"/>
                    <a:pt x="36532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890321" cy="32763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256032" y="9525"/>
            <a:ext cx="10031968" cy="10277475"/>
            <a:chOff x="0" y="0"/>
            <a:chExt cx="1554214" cy="15922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54214" cy="1592250"/>
            </a:xfrm>
            <a:custGeom>
              <a:avLst/>
              <a:gdLst/>
              <a:ahLst/>
              <a:cxnLst/>
              <a:rect l="l" t="t" r="r" b="b"/>
              <a:pathLst>
                <a:path w="1554214" h="1592250">
                  <a:moveTo>
                    <a:pt x="0" y="0"/>
                  </a:moveTo>
                  <a:lnTo>
                    <a:pt x="1554214" y="0"/>
                  </a:lnTo>
                  <a:lnTo>
                    <a:pt x="1554214" y="1592250"/>
                  </a:lnTo>
                  <a:lnTo>
                    <a:pt x="0" y="1592250"/>
                  </a:lnTo>
                  <a:close/>
                </a:path>
              </a:pathLst>
            </a:custGeom>
            <a:blipFill>
              <a:blip r:embed="rId3"/>
              <a:stretch>
                <a:fillRect l="-24897" r="-114369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882758" y="981556"/>
            <a:ext cx="4512368" cy="1377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79"/>
              </a:lnSpc>
            </a:pPr>
            <a:r>
              <a:rPr lang="en-US" sz="5499" spc="-450">
                <a:solidFill>
                  <a:srgbClr val="3A855D"/>
                </a:solidFill>
                <a:latin typeface="Public Sans"/>
              </a:rPr>
              <a:t>Product Use Case 7: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6360795"/>
            <a:ext cx="4512368" cy="231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589"/>
              </a:lnSpc>
              <a:spcBef>
                <a:spcPct val="0"/>
              </a:spcBef>
            </a:pPr>
            <a:r>
              <a:rPr lang="en-US" sz="3399" spc="203">
                <a:solidFill>
                  <a:srgbClr val="3A855D"/>
                </a:solidFill>
                <a:latin typeface="Public Sans"/>
              </a:rPr>
              <a:t>Citizens can track the flow of tax money within the government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794006" y="-896555"/>
            <a:ext cx="3178847" cy="12004159"/>
            <a:chOff x="0" y="0"/>
            <a:chExt cx="890321" cy="336208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90321" cy="3362084"/>
            </a:xfrm>
            <a:custGeom>
              <a:avLst/>
              <a:gdLst/>
              <a:ahLst/>
              <a:cxnLst/>
              <a:rect l="l" t="t" r="r" b="b"/>
              <a:pathLst>
                <a:path w="890321" h="3362084">
                  <a:moveTo>
                    <a:pt x="36532" y="0"/>
                  </a:moveTo>
                  <a:lnTo>
                    <a:pt x="853789" y="0"/>
                  </a:lnTo>
                  <a:cubicBezTo>
                    <a:pt x="863478" y="0"/>
                    <a:pt x="872770" y="3849"/>
                    <a:pt x="879621" y="10700"/>
                  </a:cubicBezTo>
                  <a:cubicBezTo>
                    <a:pt x="886472" y="17551"/>
                    <a:pt x="890321" y="26843"/>
                    <a:pt x="890321" y="36532"/>
                  </a:cubicBezTo>
                  <a:lnTo>
                    <a:pt x="890321" y="3325552"/>
                  </a:lnTo>
                  <a:cubicBezTo>
                    <a:pt x="890321" y="3335241"/>
                    <a:pt x="886472" y="3344533"/>
                    <a:pt x="879621" y="3351385"/>
                  </a:cubicBezTo>
                  <a:cubicBezTo>
                    <a:pt x="872770" y="3358235"/>
                    <a:pt x="863478" y="3362084"/>
                    <a:pt x="853789" y="3362084"/>
                  </a:cubicBezTo>
                  <a:lnTo>
                    <a:pt x="36532" y="3362084"/>
                  </a:lnTo>
                  <a:cubicBezTo>
                    <a:pt x="26843" y="3362084"/>
                    <a:pt x="17551" y="3358235"/>
                    <a:pt x="10700" y="3351385"/>
                  </a:cubicBezTo>
                  <a:cubicBezTo>
                    <a:pt x="3849" y="3344533"/>
                    <a:pt x="0" y="3335241"/>
                    <a:pt x="0" y="3325552"/>
                  </a:cubicBezTo>
                  <a:lnTo>
                    <a:pt x="0" y="36532"/>
                  </a:lnTo>
                  <a:cubicBezTo>
                    <a:pt x="0" y="26843"/>
                    <a:pt x="3849" y="17551"/>
                    <a:pt x="10700" y="10700"/>
                  </a:cubicBezTo>
                  <a:cubicBezTo>
                    <a:pt x="17551" y="3849"/>
                    <a:pt x="26843" y="0"/>
                    <a:pt x="36532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890321" cy="32763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256032" y="0"/>
            <a:ext cx="10031968" cy="10287000"/>
            <a:chOff x="0" y="0"/>
            <a:chExt cx="1554214" cy="159372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54214" cy="1593725"/>
            </a:xfrm>
            <a:custGeom>
              <a:avLst/>
              <a:gdLst/>
              <a:ahLst/>
              <a:cxnLst/>
              <a:rect l="l" t="t" r="r" b="b"/>
              <a:pathLst>
                <a:path w="1554214" h="1593725">
                  <a:moveTo>
                    <a:pt x="0" y="0"/>
                  </a:moveTo>
                  <a:lnTo>
                    <a:pt x="1554214" y="0"/>
                  </a:lnTo>
                  <a:lnTo>
                    <a:pt x="1554214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3"/>
              <a:stretch>
                <a:fillRect l="-7368" r="-130306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882758" y="981556"/>
            <a:ext cx="4512368" cy="1377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79"/>
              </a:lnSpc>
            </a:pPr>
            <a:r>
              <a:rPr lang="en-US" sz="5499" spc="-450">
                <a:solidFill>
                  <a:srgbClr val="3A855D"/>
                </a:solidFill>
                <a:latin typeface="Public Sans"/>
              </a:rPr>
              <a:t>Product Use Case 8: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6360795"/>
            <a:ext cx="5520186" cy="2897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589"/>
              </a:lnSpc>
              <a:spcBef>
                <a:spcPct val="0"/>
              </a:spcBef>
            </a:pPr>
            <a:r>
              <a:rPr lang="en-US" sz="3399" spc="203">
                <a:solidFill>
                  <a:srgbClr val="3A855D"/>
                </a:solidFill>
                <a:latin typeface="Public Sans"/>
              </a:rPr>
              <a:t>Citizens can raise complaints highlighting specific issues and prompting budget changes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946196" y="1351924"/>
            <a:ext cx="14395608" cy="7583153"/>
            <a:chOff x="0" y="0"/>
            <a:chExt cx="3791436" cy="199720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791436" cy="1997209"/>
            </a:xfrm>
            <a:custGeom>
              <a:avLst/>
              <a:gdLst/>
              <a:ahLst/>
              <a:cxnLst/>
              <a:rect l="l" t="t" r="r" b="b"/>
              <a:pathLst>
                <a:path w="3791436" h="1997209">
                  <a:moveTo>
                    <a:pt x="8067" y="0"/>
                  </a:moveTo>
                  <a:lnTo>
                    <a:pt x="3783369" y="0"/>
                  </a:lnTo>
                  <a:cubicBezTo>
                    <a:pt x="3785508" y="0"/>
                    <a:pt x="3787560" y="850"/>
                    <a:pt x="3789073" y="2363"/>
                  </a:cubicBezTo>
                  <a:cubicBezTo>
                    <a:pt x="3790586" y="3876"/>
                    <a:pt x="3791436" y="5927"/>
                    <a:pt x="3791436" y="8067"/>
                  </a:cubicBezTo>
                  <a:lnTo>
                    <a:pt x="3791436" y="1989142"/>
                  </a:lnTo>
                  <a:cubicBezTo>
                    <a:pt x="3791436" y="1991281"/>
                    <a:pt x="3790586" y="1993333"/>
                    <a:pt x="3789073" y="1994846"/>
                  </a:cubicBezTo>
                  <a:cubicBezTo>
                    <a:pt x="3787560" y="1996359"/>
                    <a:pt x="3785508" y="1997209"/>
                    <a:pt x="3783369" y="1997209"/>
                  </a:cubicBezTo>
                  <a:lnTo>
                    <a:pt x="8067" y="1997209"/>
                  </a:lnTo>
                  <a:cubicBezTo>
                    <a:pt x="5927" y="1997209"/>
                    <a:pt x="3876" y="1996359"/>
                    <a:pt x="2363" y="1994846"/>
                  </a:cubicBezTo>
                  <a:cubicBezTo>
                    <a:pt x="850" y="1993333"/>
                    <a:pt x="0" y="1991281"/>
                    <a:pt x="0" y="1989142"/>
                  </a:cubicBezTo>
                  <a:lnTo>
                    <a:pt x="0" y="8067"/>
                  </a:lnTo>
                  <a:cubicBezTo>
                    <a:pt x="0" y="5927"/>
                    <a:pt x="850" y="3876"/>
                    <a:pt x="2363" y="2363"/>
                  </a:cubicBezTo>
                  <a:cubicBezTo>
                    <a:pt x="3876" y="850"/>
                    <a:pt x="5927" y="0"/>
                    <a:pt x="8067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3791436" cy="19114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147074" y="3104242"/>
            <a:ext cx="9993853" cy="1147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44"/>
              </a:lnSpc>
            </a:pPr>
            <a:r>
              <a:rPr lang="en-US" sz="8900" spc="-729">
                <a:solidFill>
                  <a:srgbClr val="F1F0EC"/>
                </a:solidFill>
                <a:latin typeface="Public Sans Bold"/>
              </a:rPr>
              <a:t>The future of Taxes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180767" y="5070104"/>
            <a:ext cx="9926465" cy="1769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4"/>
              </a:lnSpc>
            </a:pPr>
            <a:r>
              <a:rPr lang="en-US" sz="2099" spc="125">
                <a:solidFill>
                  <a:srgbClr val="F1F0EC"/>
                </a:solidFill>
                <a:latin typeface="Public Sans"/>
              </a:rPr>
              <a:t>We believe such transparency would increase the involvement of citizens, and more people would be paying taxes judiciously.</a:t>
            </a:r>
          </a:p>
          <a:p>
            <a:pPr algn="ctr">
              <a:lnSpc>
                <a:spcPts val="2834"/>
              </a:lnSpc>
            </a:pPr>
            <a:endParaRPr lang="en-US" sz="2099" spc="125">
              <a:solidFill>
                <a:srgbClr val="F1F0EC"/>
              </a:solidFill>
              <a:latin typeface="Public Sans"/>
            </a:endParaRPr>
          </a:p>
          <a:p>
            <a:pPr marL="0" lvl="0" indent="0" algn="ctr">
              <a:lnSpc>
                <a:spcPts val="2834"/>
              </a:lnSpc>
              <a:spcBef>
                <a:spcPct val="0"/>
              </a:spcBef>
            </a:pPr>
            <a:r>
              <a:rPr lang="en-US" sz="2099" spc="125">
                <a:solidFill>
                  <a:srgbClr val="F1F0EC"/>
                </a:solidFill>
                <a:latin typeface="Public Sans"/>
              </a:rPr>
              <a:t>Such support from the public can also help the government in decision-making to ensure peaceful communities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579397" y="2193652"/>
            <a:ext cx="3129206" cy="710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79"/>
              </a:lnSpc>
            </a:pPr>
            <a:r>
              <a:rPr lang="en-US" sz="5499" spc="-450">
                <a:solidFill>
                  <a:srgbClr val="F1F0EC"/>
                </a:solidFill>
                <a:latin typeface="Public Sans"/>
              </a:rPr>
              <a:t>Conclusion: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733924" y="6971250"/>
            <a:ext cx="21755848" cy="4174349"/>
            <a:chOff x="0" y="0"/>
            <a:chExt cx="7796805" cy="14959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796805" cy="1495993"/>
            </a:xfrm>
            <a:custGeom>
              <a:avLst/>
              <a:gdLst/>
              <a:ahLst/>
              <a:cxnLst/>
              <a:rect l="l" t="t" r="r" b="b"/>
              <a:pathLst>
                <a:path w="7796805" h="1495993">
                  <a:moveTo>
                    <a:pt x="0" y="0"/>
                  </a:moveTo>
                  <a:lnTo>
                    <a:pt x="7796805" y="0"/>
                  </a:lnTo>
                  <a:lnTo>
                    <a:pt x="7796805" y="1495993"/>
                  </a:lnTo>
                  <a:lnTo>
                    <a:pt x="0" y="1495993"/>
                  </a:ln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7796805" cy="15245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908245" y="5376693"/>
            <a:ext cx="20104489" cy="5523017"/>
          </a:xfrm>
          <a:custGeom>
            <a:avLst/>
            <a:gdLst/>
            <a:ahLst/>
            <a:cxnLst/>
            <a:rect l="l" t="t" r="r" b="b"/>
            <a:pathLst>
              <a:path w="20104489" h="5523017">
                <a:moveTo>
                  <a:pt x="0" y="0"/>
                </a:moveTo>
                <a:lnTo>
                  <a:pt x="20104490" y="0"/>
                </a:lnTo>
                <a:lnTo>
                  <a:pt x="20104490" y="5523017"/>
                </a:lnTo>
                <a:lnTo>
                  <a:pt x="0" y="55230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44363" r="-9035" b="-20568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597139" y="2123009"/>
            <a:ext cx="11093721" cy="3707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83"/>
              </a:lnSpc>
            </a:pPr>
            <a:r>
              <a:rPr lang="en-US" sz="15957" spc="-1308">
                <a:solidFill>
                  <a:srgbClr val="3A855D"/>
                </a:solidFill>
                <a:latin typeface="Public Sans"/>
              </a:rPr>
              <a:t>Thank you very much!</a:t>
            </a:r>
          </a:p>
        </p:txBody>
      </p:sp>
      <p:sp>
        <p:nvSpPr>
          <p:cNvPr id="8" name="Freeform 8"/>
          <p:cNvSpPr/>
          <p:nvPr/>
        </p:nvSpPr>
        <p:spPr>
          <a:xfrm>
            <a:off x="16914402" y="3224371"/>
            <a:ext cx="1703043" cy="2771224"/>
          </a:xfrm>
          <a:custGeom>
            <a:avLst/>
            <a:gdLst/>
            <a:ahLst/>
            <a:cxnLst/>
            <a:rect l="l" t="t" r="r" b="b"/>
            <a:pathLst>
              <a:path w="1703043" h="2771224">
                <a:moveTo>
                  <a:pt x="0" y="0"/>
                </a:moveTo>
                <a:lnTo>
                  <a:pt x="1703043" y="0"/>
                </a:lnTo>
                <a:lnTo>
                  <a:pt x="1703043" y="2771224"/>
                </a:lnTo>
                <a:lnTo>
                  <a:pt x="0" y="277122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7392287">
            <a:off x="-1104276" y="-395603"/>
            <a:ext cx="3383874" cy="2848607"/>
          </a:xfrm>
          <a:custGeom>
            <a:avLst/>
            <a:gdLst/>
            <a:ahLst/>
            <a:cxnLst/>
            <a:rect l="l" t="t" r="r" b="b"/>
            <a:pathLst>
              <a:path w="3383874" h="2848607">
                <a:moveTo>
                  <a:pt x="0" y="0"/>
                </a:moveTo>
                <a:lnTo>
                  <a:pt x="3383875" y="0"/>
                </a:lnTo>
                <a:lnTo>
                  <a:pt x="3383875" y="2848606"/>
                </a:lnTo>
                <a:lnTo>
                  <a:pt x="0" y="284860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0" name="TextBox 10"/>
          <p:cNvSpPr txBox="1"/>
          <p:nvPr/>
        </p:nvSpPr>
        <p:spPr>
          <a:xfrm>
            <a:off x="2864013" y="831850"/>
            <a:ext cx="12559973" cy="288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925"/>
              </a:lnSpc>
              <a:spcBef>
                <a:spcPct val="0"/>
              </a:spcBef>
            </a:pPr>
            <a:r>
              <a:rPr lang="en-US" sz="2500" spc="-205">
                <a:solidFill>
                  <a:srgbClr val="3A855D"/>
                </a:solidFill>
                <a:latin typeface="Public Sans"/>
              </a:rPr>
              <a:t>Vaishnavi Choukwale,     Abhilash Gorle,     Abhinav Gupta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864013" y="364718"/>
            <a:ext cx="12559973" cy="248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617"/>
              </a:lnSpc>
              <a:spcBef>
                <a:spcPct val="0"/>
              </a:spcBef>
            </a:pPr>
            <a:r>
              <a:rPr lang="en-US" sz="2100" spc="-172">
                <a:solidFill>
                  <a:srgbClr val="4C8667"/>
                </a:solidFill>
                <a:latin typeface="Public Sans"/>
              </a:rPr>
              <a:t>Presented by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003931" y="1186778"/>
            <a:ext cx="2055570" cy="288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925"/>
              </a:lnSpc>
              <a:spcBef>
                <a:spcPct val="0"/>
              </a:spcBef>
            </a:pPr>
            <a:r>
              <a:rPr lang="en-US" sz="2500" spc="-205">
                <a:solidFill>
                  <a:srgbClr val="3A855D"/>
                </a:solidFill>
                <a:latin typeface="Public Sans"/>
              </a:rPr>
              <a:t>(002816622)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506740" y="1186778"/>
            <a:ext cx="2055570" cy="288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925"/>
              </a:lnSpc>
              <a:spcBef>
                <a:spcPct val="0"/>
              </a:spcBef>
            </a:pPr>
            <a:r>
              <a:rPr lang="en-US" sz="2500" spc="-205">
                <a:solidFill>
                  <a:srgbClr val="3A855D"/>
                </a:solidFill>
                <a:latin typeface="Public Sans"/>
              </a:rPr>
              <a:t>(002817565)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628985" y="1186778"/>
            <a:ext cx="2055570" cy="288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925"/>
              </a:lnSpc>
              <a:spcBef>
                <a:spcPct val="0"/>
              </a:spcBef>
            </a:pPr>
            <a:r>
              <a:rPr lang="en-US" sz="2500" spc="-205">
                <a:solidFill>
                  <a:srgbClr val="3A855D"/>
                </a:solidFill>
                <a:latin typeface="Public Sans"/>
              </a:rPr>
              <a:t>(002290559)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946196" y="1351924"/>
            <a:ext cx="14395608" cy="7583153"/>
            <a:chOff x="0" y="0"/>
            <a:chExt cx="3791436" cy="199720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791436" cy="1997209"/>
            </a:xfrm>
            <a:custGeom>
              <a:avLst/>
              <a:gdLst/>
              <a:ahLst/>
              <a:cxnLst/>
              <a:rect l="l" t="t" r="r" b="b"/>
              <a:pathLst>
                <a:path w="3791436" h="1997209">
                  <a:moveTo>
                    <a:pt x="8067" y="0"/>
                  </a:moveTo>
                  <a:lnTo>
                    <a:pt x="3783369" y="0"/>
                  </a:lnTo>
                  <a:cubicBezTo>
                    <a:pt x="3785508" y="0"/>
                    <a:pt x="3787560" y="850"/>
                    <a:pt x="3789073" y="2363"/>
                  </a:cubicBezTo>
                  <a:cubicBezTo>
                    <a:pt x="3790586" y="3876"/>
                    <a:pt x="3791436" y="5927"/>
                    <a:pt x="3791436" y="8067"/>
                  </a:cubicBezTo>
                  <a:lnTo>
                    <a:pt x="3791436" y="1989142"/>
                  </a:lnTo>
                  <a:cubicBezTo>
                    <a:pt x="3791436" y="1991281"/>
                    <a:pt x="3790586" y="1993333"/>
                    <a:pt x="3789073" y="1994846"/>
                  </a:cubicBezTo>
                  <a:cubicBezTo>
                    <a:pt x="3787560" y="1996359"/>
                    <a:pt x="3785508" y="1997209"/>
                    <a:pt x="3783369" y="1997209"/>
                  </a:cubicBezTo>
                  <a:lnTo>
                    <a:pt x="8067" y="1997209"/>
                  </a:lnTo>
                  <a:cubicBezTo>
                    <a:pt x="5927" y="1997209"/>
                    <a:pt x="3876" y="1996359"/>
                    <a:pt x="2363" y="1994846"/>
                  </a:cubicBezTo>
                  <a:cubicBezTo>
                    <a:pt x="850" y="1993333"/>
                    <a:pt x="0" y="1991281"/>
                    <a:pt x="0" y="1989142"/>
                  </a:cubicBezTo>
                  <a:lnTo>
                    <a:pt x="0" y="8067"/>
                  </a:lnTo>
                  <a:cubicBezTo>
                    <a:pt x="0" y="5927"/>
                    <a:pt x="850" y="3876"/>
                    <a:pt x="2363" y="2363"/>
                  </a:cubicBezTo>
                  <a:cubicBezTo>
                    <a:pt x="3876" y="850"/>
                    <a:pt x="5927" y="0"/>
                    <a:pt x="8067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3791436" cy="19114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579397" y="2193652"/>
            <a:ext cx="3129206" cy="710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79"/>
              </a:lnSpc>
            </a:pPr>
            <a:r>
              <a:rPr lang="en-US" sz="5499" spc="-450">
                <a:solidFill>
                  <a:srgbClr val="F1F0EC"/>
                </a:solidFill>
                <a:latin typeface="Public Sans"/>
              </a:rPr>
              <a:t>Problem: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180767" y="6693262"/>
            <a:ext cx="9926465" cy="1064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5"/>
              </a:lnSpc>
              <a:spcBef>
                <a:spcPct val="0"/>
              </a:spcBef>
            </a:pPr>
            <a:r>
              <a:rPr lang="en-US" sz="2100" spc="126">
                <a:solidFill>
                  <a:srgbClr val="F1F0EC"/>
                </a:solidFill>
                <a:latin typeface="Public Sans Medium"/>
              </a:rPr>
              <a:t>The lack of accessible information on budget allocation and tax utilization hinders citizens' understanding of government functioning, resulting in confusion and mistrust of government.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788446" y="3323317"/>
            <a:ext cx="9003754" cy="321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300"/>
              </a:lnSpc>
            </a:pPr>
            <a:r>
              <a:rPr lang="en-US" sz="12300" spc="-1008" dirty="0">
                <a:solidFill>
                  <a:srgbClr val="F1F0EC"/>
                </a:solidFill>
                <a:latin typeface="Public Sans Bold"/>
              </a:rPr>
              <a:t>Fiscal </a:t>
            </a:r>
          </a:p>
          <a:p>
            <a:pPr algn="ctr">
              <a:lnSpc>
                <a:spcPts val="12300"/>
              </a:lnSpc>
            </a:pPr>
            <a:r>
              <a:rPr lang="en-US" sz="12300" spc="-1008" dirty="0" err="1">
                <a:solidFill>
                  <a:srgbClr val="F1F0EC"/>
                </a:solidFill>
                <a:latin typeface="Public Sans Bold"/>
              </a:rPr>
              <a:t>Transperancy</a:t>
            </a:r>
            <a:endParaRPr lang="en-US" sz="12300" spc="-1008" dirty="0">
              <a:solidFill>
                <a:srgbClr val="F1F0EC"/>
              </a:solidFill>
              <a:latin typeface="Public Sans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346836" y="-858580"/>
            <a:ext cx="1414969" cy="12004159"/>
            <a:chOff x="0" y="0"/>
            <a:chExt cx="396300" cy="336208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96300" cy="3362084"/>
            </a:xfrm>
            <a:custGeom>
              <a:avLst/>
              <a:gdLst/>
              <a:ahLst/>
              <a:cxnLst/>
              <a:rect l="l" t="t" r="r" b="b"/>
              <a:pathLst>
                <a:path w="396300" h="3362084">
                  <a:moveTo>
                    <a:pt x="82072" y="0"/>
                  </a:moveTo>
                  <a:lnTo>
                    <a:pt x="314228" y="0"/>
                  </a:lnTo>
                  <a:cubicBezTo>
                    <a:pt x="359555" y="0"/>
                    <a:pt x="396300" y="36745"/>
                    <a:pt x="396300" y="82072"/>
                  </a:cubicBezTo>
                  <a:lnTo>
                    <a:pt x="396300" y="3280013"/>
                  </a:lnTo>
                  <a:cubicBezTo>
                    <a:pt x="396300" y="3325340"/>
                    <a:pt x="359555" y="3362084"/>
                    <a:pt x="314228" y="3362084"/>
                  </a:cubicBezTo>
                  <a:lnTo>
                    <a:pt x="82072" y="3362084"/>
                  </a:lnTo>
                  <a:cubicBezTo>
                    <a:pt x="36745" y="3362084"/>
                    <a:pt x="0" y="3325340"/>
                    <a:pt x="0" y="3280013"/>
                  </a:cubicBezTo>
                  <a:lnTo>
                    <a:pt x="0" y="82072"/>
                  </a:lnTo>
                  <a:cubicBezTo>
                    <a:pt x="0" y="36745"/>
                    <a:pt x="36745" y="0"/>
                    <a:pt x="82072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396300" cy="32763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565288" y="9525"/>
            <a:ext cx="8722712" cy="10277475"/>
            <a:chOff x="0" y="0"/>
            <a:chExt cx="1351376" cy="15922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51376" cy="1592250"/>
            </a:xfrm>
            <a:custGeom>
              <a:avLst/>
              <a:gdLst/>
              <a:ahLst/>
              <a:cxnLst/>
              <a:rect l="l" t="t" r="r" b="b"/>
              <a:pathLst>
                <a:path w="1351376" h="1592250">
                  <a:moveTo>
                    <a:pt x="0" y="0"/>
                  </a:moveTo>
                  <a:lnTo>
                    <a:pt x="1351376" y="0"/>
                  </a:lnTo>
                  <a:lnTo>
                    <a:pt x="1351376" y="1592250"/>
                  </a:lnTo>
                  <a:lnTo>
                    <a:pt x="0" y="1592250"/>
                  </a:lnTo>
                  <a:close/>
                </a:path>
              </a:pathLst>
            </a:custGeom>
            <a:blipFill>
              <a:blip r:embed="rId3"/>
              <a:stretch>
                <a:fillRect l="-8574" r="-7857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409700" y="2414768"/>
            <a:ext cx="4095703" cy="1147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544"/>
              </a:lnSpc>
            </a:pPr>
            <a:r>
              <a:rPr lang="en-US" sz="8900" spc="-729">
                <a:solidFill>
                  <a:srgbClr val="3A855D"/>
                </a:solidFill>
                <a:latin typeface="Public Sans Bold"/>
              </a:rPr>
              <a:t>Pennies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09700" y="5198745"/>
            <a:ext cx="7519837" cy="2897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589"/>
              </a:lnSpc>
              <a:spcBef>
                <a:spcPct val="0"/>
              </a:spcBef>
            </a:pPr>
            <a:r>
              <a:rPr lang="en-US" sz="3399" spc="203">
                <a:solidFill>
                  <a:srgbClr val="3A855D"/>
                </a:solidFill>
                <a:latin typeface="Public Sans Medium"/>
              </a:rPr>
              <a:t>This project addresses the gap between citizens and their government by providing a comprehensive platform to track and manage tax money.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09700" y="3495684"/>
            <a:ext cx="9037930" cy="446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63"/>
              </a:lnSpc>
            </a:pPr>
            <a:r>
              <a:rPr lang="en-US" sz="3399" spc="-278">
                <a:solidFill>
                  <a:srgbClr val="3A855D"/>
                </a:solidFill>
                <a:latin typeface="Public Sans"/>
              </a:rPr>
              <a:t>Tax management application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409700" y="1152525"/>
            <a:ext cx="3129206" cy="710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79"/>
              </a:lnSpc>
            </a:pPr>
            <a:r>
              <a:rPr lang="en-US" sz="5499" spc="-450">
                <a:solidFill>
                  <a:srgbClr val="3A855D"/>
                </a:solidFill>
                <a:latin typeface="Public Sans"/>
              </a:rPr>
              <a:t>Solution: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124623"/>
            <a:ext cx="4494107" cy="3922955"/>
            <a:chOff x="0" y="0"/>
            <a:chExt cx="1258694" cy="109872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58694" cy="1098728"/>
            </a:xfrm>
            <a:custGeom>
              <a:avLst/>
              <a:gdLst/>
              <a:ahLst/>
              <a:cxnLst/>
              <a:rect l="l" t="t" r="r" b="b"/>
              <a:pathLst>
                <a:path w="1258694" h="1098728">
                  <a:moveTo>
                    <a:pt x="25840" y="0"/>
                  </a:moveTo>
                  <a:lnTo>
                    <a:pt x="1232854" y="0"/>
                  </a:lnTo>
                  <a:cubicBezTo>
                    <a:pt x="1239707" y="0"/>
                    <a:pt x="1246280" y="2722"/>
                    <a:pt x="1251126" y="7568"/>
                  </a:cubicBezTo>
                  <a:cubicBezTo>
                    <a:pt x="1255972" y="12414"/>
                    <a:pt x="1258694" y="18987"/>
                    <a:pt x="1258694" y="25840"/>
                  </a:cubicBezTo>
                  <a:lnTo>
                    <a:pt x="1258694" y="1072888"/>
                  </a:lnTo>
                  <a:cubicBezTo>
                    <a:pt x="1258694" y="1087159"/>
                    <a:pt x="1247125" y="1098728"/>
                    <a:pt x="1232854" y="1098728"/>
                  </a:cubicBezTo>
                  <a:lnTo>
                    <a:pt x="25840" y="1098728"/>
                  </a:lnTo>
                  <a:cubicBezTo>
                    <a:pt x="11569" y="1098728"/>
                    <a:pt x="0" y="1087159"/>
                    <a:pt x="0" y="1072888"/>
                  </a:cubicBezTo>
                  <a:lnTo>
                    <a:pt x="0" y="25840"/>
                  </a:lnTo>
                  <a:cubicBezTo>
                    <a:pt x="0" y="11569"/>
                    <a:pt x="11569" y="0"/>
                    <a:pt x="25840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1258694" cy="10130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5239423"/>
            <a:ext cx="4494107" cy="3922955"/>
            <a:chOff x="0" y="0"/>
            <a:chExt cx="1258694" cy="10987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8694" cy="1098728"/>
            </a:xfrm>
            <a:custGeom>
              <a:avLst/>
              <a:gdLst/>
              <a:ahLst/>
              <a:cxnLst/>
              <a:rect l="l" t="t" r="r" b="b"/>
              <a:pathLst>
                <a:path w="1258694" h="1098728">
                  <a:moveTo>
                    <a:pt x="25840" y="0"/>
                  </a:moveTo>
                  <a:lnTo>
                    <a:pt x="1232854" y="0"/>
                  </a:lnTo>
                  <a:cubicBezTo>
                    <a:pt x="1239707" y="0"/>
                    <a:pt x="1246280" y="2722"/>
                    <a:pt x="1251126" y="7568"/>
                  </a:cubicBezTo>
                  <a:cubicBezTo>
                    <a:pt x="1255972" y="12414"/>
                    <a:pt x="1258694" y="18987"/>
                    <a:pt x="1258694" y="25840"/>
                  </a:cubicBezTo>
                  <a:lnTo>
                    <a:pt x="1258694" y="1072888"/>
                  </a:lnTo>
                  <a:cubicBezTo>
                    <a:pt x="1258694" y="1087159"/>
                    <a:pt x="1247125" y="1098728"/>
                    <a:pt x="1232854" y="1098728"/>
                  </a:cubicBezTo>
                  <a:lnTo>
                    <a:pt x="25840" y="1098728"/>
                  </a:lnTo>
                  <a:cubicBezTo>
                    <a:pt x="11569" y="1098728"/>
                    <a:pt x="0" y="1087159"/>
                    <a:pt x="0" y="1072888"/>
                  </a:cubicBezTo>
                  <a:lnTo>
                    <a:pt x="0" y="25840"/>
                  </a:lnTo>
                  <a:cubicBezTo>
                    <a:pt x="0" y="11569"/>
                    <a:pt x="11569" y="0"/>
                    <a:pt x="25840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85725"/>
              <a:ext cx="1258694" cy="10130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761288" y="1124623"/>
            <a:ext cx="4494107" cy="3922955"/>
            <a:chOff x="0" y="0"/>
            <a:chExt cx="1258694" cy="109872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58694" cy="1098728"/>
            </a:xfrm>
            <a:custGeom>
              <a:avLst/>
              <a:gdLst/>
              <a:ahLst/>
              <a:cxnLst/>
              <a:rect l="l" t="t" r="r" b="b"/>
              <a:pathLst>
                <a:path w="1258694" h="1098728">
                  <a:moveTo>
                    <a:pt x="25840" y="0"/>
                  </a:moveTo>
                  <a:lnTo>
                    <a:pt x="1232854" y="0"/>
                  </a:lnTo>
                  <a:cubicBezTo>
                    <a:pt x="1239707" y="0"/>
                    <a:pt x="1246280" y="2722"/>
                    <a:pt x="1251126" y="7568"/>
                  </a:cubicBezTo>
                  <a:cubicBezTo>
                    <a:pt x="1255972" y="12414"/>
                    <a:pt x="1258694" y="18987"/>
                    <a:pt x="1258694" y="25840"/>
                  </a:cubicBezTo>
                  <a:lnTo>
                    <a:pt x="1258694" y="1072888"/>
                  </a:lnTo>
                  <a:cubicBezTo>
                    <a:pt x="1258694" y="1087159"/>
                    <a:pt x="1247125" y="1098728"/>
                    <a:pt x="1232854" y="1098728"/>
                  </a:cubicBezTo>
                  <a:lnTo>
                    <a:pt x="25840" y="1098728"/>
                  </a:lnTo>
                  <a:cubicBezTo>
                    <a:pt x="11569" y="1098728"/>
                    <a:pt x="0" y="1087159"/>
                    <a:pt x="0" y="1072888"/>
                  </a:cubicBezTo>
                  <a:lnTo>
                    <a:pt x="0" y="25840"/>
                  </a:lnTo>
                  <a:cubicBezTo>
                    <a:pt x="0" y="11569"/>
                    <a:pt x="11569" y="0"/>
                    <a:pt x="25840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85725"/>
              <a:ext cx="1258694" cy="10130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761288" y="5239423"/>
            <a:ext cx="4494107" cy="3922955"/>
            <a:chOff x="0" y="0"/>
            <a:chExt cx="1258694" cy="109872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58694" cy="1098728"/>
            </a:xfrm>
            <a:custGeom>
              <a:avLst/>
              <a:gdLst/>
              <a:ahLst/>
              <a:cxnLst/>
              <a:rect l="l" t="t" r="r" b="b"/>
              <a:pathLst>
                <a:path w="1258694" h="1098728">
                  <a:moveTo>
                    <a:pt x="25840" y="0"/>
                  </a:moveTo>
                  <a:lnTo>
                    <a:pt x="1232854" y="0"/>
                  </a:lnTo>
                  <a:cubicBezTo>
                    <a:pt x="1239707" y="0"/>
                    <a:pt x="1246280" y="2722"/>
                    <a:pt x="1251126" y="7568"/>
                  </a:cubicBezTo>
                  <a:cubicBezTo>
                    <a:pt x="1255972" y="12414"/>
                    <a:pt x="1258694" y="18987"/>
                    <a:pt x="1258694" y="25840"/>
                  </a:cubicBezTo>
                  <a:lnTo>
                    <a:pt x="1258694" y="1072888"/>
                  </a:lnTo>
                  <a:cubicBezTo>
                    <a:pt x="1258694" y="1087159"/>
                    <a:pt x="1247125" y="1098728"/>
                    <a:pt x="1232854" y="1098728"/>
                  </a:cubicBezTo>
                  <a:lnTo>
                    <a:pt x="25840" y="1098728"/>
                  </a:lnTo>
                  <a:cubicBezTo>
                    <a:pt x="11569" y="1098728"/>
                    <a:pt x="0" y="1087159"/>
                    <a:pt x="0" y="1072888"/>
                  </a:cubicBezTo>
                  <a:lnTo>
                    <a:pt x="0" y="25840"/>
                  </a:lnTo>
                  <a:cubicBezTo>
                    <a:pt x="0" y="11569"/>
                    <a:pt x="11569" y="0"/>
                    <a:pt x="25840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85725"/>
              <a:ext cx="1258694" cy="10130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 rot="-7900054">
            <a:off x="6110369" y="2475306"/>
            <a:ext cx="1066177" cy="478811"/>
          </a:xfrm>
          <a:custGeom>
            <a:avLst/>
            <a:gdLst/>
            <a:ahLst/>
            <a:cxnLst/>
            <a:rect l="l" t="t" r="r" b="b"/>
            <a:pathLst>
              <a:path w="1066177" h="478811">
                <a:moveTo>
                  <a:pt x="0" y="0"/>
                </a:moveTo>
                <a:lnTo>
                  <a:pt x="1066177" y="0"/>
                </a:lnTo>
                <a:lnTo>
                  <a:pt x="1066177" y="478810"/>
                </a:lnTo>
                <a:lnTo>
                  <a:pt x="0" y="4788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 rot="-2700000">
            <a:off x="11206941" y="2487377"/>
            <a:ext cx="1066177" cy="478811"/>
          </a:xfrm>
          <a:custGeom>
            <a:avLst/>
            <a:gdLst/>
            <a:ahLst/>
            <a:cxnLst/>
            <a:rect l="l" t="t" r="r" b="b"/>
            <a:pathLst>
              <a:path w="1066177" h="478811">
                <a:moveTo>
                  <a:pt x="0" y="0"/>
                </a:moveTo>
                <a:lnTo>
                  <a:pt x="1066177" y="0"/>
                </a:lnTo>
                <a:lnTo>
                  <a:pt x="1066177" y="478810"/>
                </a:lnTo>
                <a:lnTo>
                  <a:pt x="0" y="4788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rot="3209977">
            <a:off x="11170248" y="7319337"/>
            <a:ext cx="1066177" cy="478811"/>
          </a:xfrm>
          <a:custGeom>
            <a:avLst/>
            <a:gdLst/>
            <a:ahLst/>
            <a:cxnLst/>
            <a:rect l="l" t="t" r="r" b="b"/>
            <a:pathLst>
              <a:path w="1066177" h="478811">
                <a:moveTo>
                  <a:pt x="0" y="0"/>
                </a:moveTo>
                <a:lnTo>
                  <a:pt x="1066177" y="0"/>
                </a:lnTo>
                <a:lnTo>
                  <a:pt x="1066177" y="478811"/>
                </a:lnTo>
                <a:lnTo>
                  <a:pt x="0" y="4788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 rot="7866361">
            <a:off x="5999518" y="7293938"/>
            <a:ext cx="1066177" cy="478811"/>
          </a:xfrm>
          <a:custGeom>
            <a:avLst/>
            <a:gdLst/>
            <a:ahLst/>
            <a:cxnLst/>
            <a:rect l="l" t="t" r="r" b="b"/>
            <a:pathLst>
              <a:path w="1066177" h="478811">
                <a:moveTo>
                  <a:pt x="0" y="0"/>
                </a:moveTo>
                <a:lnTo>
                  <a:pt x="1066178" y="0"/>
                </a:lnTo>
                <a:lnTo>
                  <a:pt x="1066178" y="478811"/>
                </a:lnTo>
                <a:lnTo>
                  <a:pt x="0" y="4788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8467582" y="2085582"/>
            <a:ext cx="1352836" cy="1444777"/>
          </a:xfrm>
          <a:custGeom>
            <a:avLst/>
            <a:gdLst/>
            <a:ahLst/>
            <a:cxnLst/>
            <a:rect l="l" t="t" r="r" b="b"/>
            <a:pathLst>
              <a:path w="1352836" h="1444777">
                <a:moveTo>
                  <a:pt x="0" y="0"/>
                </a:moveTo>
                <a:lnTo>
                  <a:pt x="1352836" y="0"/>
                </a:lnTo>
                <a:lnTo>
                  <a:pt x="1352836" y="1444777"/>
                </a:lnTo>
                <a:lnTo>
                  <a:pt x="0" y="144477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6408832" y="4236047"/>
            <a:ext cx="5470336" cy="1765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7000" spc="-574">
                <a:solidFill>
                  <a:srgbClr val="3A855D"/>
                </a:solidFill>
                <a:latin typeface="Public Sans Bold"/>
              </a:rPr>
              <a:t>Objectives</a:t>
            </a:r>
          </a:p>
          <a:p>
            <a:pPr algn="ctr">
              <a:lnSpc>
                <a:spcPts val="6720"/>
              </a:lnSpc>
            </a:pPr>
            <a:r>
              <a:rPr lang="en-US" sz="7000" spc="-574">
                <a:solidFill>
                  <a:srgbClr val="3A855D"/>
                </a:solidFill>
                <a:latin typeface="Public Sans Bold"/>
              </a:rPr>
              <a:t>and Features</a:t>
            </a:r>
          </a:p>
        </p:txBody>
      </p:sp>
      <p:sp>
        <p:nvSpPr>
          <p:cNvPr id="21" name="Freeform 21"/>
          <p:cNvSpPr/>
          <p:nvPr/>
        </p:nvSpPr>
        <p:spPr>
          <a:xfrm>
            <a:off x="7924220" y="6563958"/>
            <a:ext cx="2439559" cy="496783"/>
          </a:xfrm>
          <a:custGeom>
            <a:avLst/>
            <a:gdLst/>
            <a:ahLst/>
            <a:cxnLst/>
            <a:rect l="l" t="t" r="r" b="b"/>
            <a:pathLst>
              <a:path w="2439559" h="496783">
                <a:moveTo>
                  <a:pt x="0" y="0"/>
                </a:moveTo>
                <a:lnTo>
                  <a:pt x="2439560" y="0"/>
                </a:lnTo>
                <a:lnTo>
                  <a:pt x="2439560" y="496783"/>
                </a:lnTo>
                <a:lnTo>
                  <a:pt x="0" y="49678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2" name="TextBox 22"/>
          <p:cNvSpPr txBox="1"/>
          <p:nvPr/>
        </p:nvSpPr>
        <p:spPr>
          <a:xfrm>
            <a:off x="1501019" y="3038475"/>
            <a:ext cx="3549470" cy="1417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5"/>
              </a:lnSpc>
              <a:spcBef>
                <a:spcPct val="0"/>
              </a:spcBef>
            </a:pPr>
            <a:r>
              <a:rPr lang="en-US" sz="2100" spc="126">
                <a:solidFill>
                  <a:srgbClr val="F1F0EC"/>
                </a:solidFill>
                <a:latin typeface="Public Sans Medium"/>
              </a:rPr>
              <a:t>Government can view intelligence regarding the tax money flow and dynamically allocate.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977371" y="1951863"/>
            <a:ext cx="2596765" cy="856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63"/>
              </a:lnSpc>
            </a:pPr>
            <a:r>
              <a:rPr lang="en-US" sz="3399" spc="-278">
                <a:solidFill>
                  <a:srgbClr val="F1F0EC"/>
                </a:solidFill>
                <a:latin typeface="Public Sans"/>
              </a:rPr>
              <a:t>Budget Allocation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3233606" y="2760345"/>
            <a:ext cx="3549470" cy="1769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5"/>
              </a:lnSpc>
              <a:spcBef>
                <a:spcPct val="0"/>
              </a:spcBef>
            </a:pPr>
            <a:r>
              <a:rPr lang="en-US" sz="2100" spc="126">
                <a:solidFill>
                  <a:srgbClr val="F1F0EC"/>
                </a:solidFill>
                <a:latin typeface="Public Sans Medium"/>
              </a:rPr>
              <a:t>Citizens can upload expenses, investments, and income to calculate taxes and pay directly to the government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709959" y="1990618"/>
            <a:ext cx="2596765" cy="446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63"/>
              </a:lnSpc>
            </a:pPr>
            <a:r>
              <a:rPr lang="en-US" sz="3399" spc="-278">
                <a:solidFill>
                  <a:srgbClr val="F1F0EC"/>
                </a:solidFill>
                <a:latin typeface="Public Sans"/>
              </a:rPr>
              <a:t>Tax Payment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501019" y="7145655"/>
            <a:ext cx="3549470" cy="1417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5"/>
              </a:lnSpc>
              <a:spcBef>
                <a:spcPct val="0"/>
              </a:spcBef>
            </a:pPr>
            <a:r>
              <a:rPr lang="en-US" sz="2100" spc="126">
                <a:solidFill>
                  <a:srgbClr val="F1F0EC"/>
                </a:solidFill>
                <a:latin typeface="Public Sans Medium"/>
              </a:rPr>
              <a:t>Both the government and its citizens can track the distribution of tax money and suggest changes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977371" y="5905500"/>
            <a:ext cx="2596765" cy="856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63"/>
              </a:lnSpc>
            </a:pPr>
            <a:r>
              <a:rPr lang="en-US" sz="3399" spc="-278">
                <a:solidFill>
                  <a:srgbClr val="F1F0EC"/>
                </a:solidFill>
                <a:latin typeface="Public Sans"/>
              </a:rPr>
              <a:t>Tracking Money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3233606" y="6875145"/>
            <a:ext cx="3549470" cy="1769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5"/>
              </a:lnSpc>
              <a:spcBef>
                <a:spcPct val="0"/>
              </a:spcBef>
            </a:pPr>
            <a:r>
              <a:rPr lang="en-US" sz="2100" spc="126">
                <a:solidFill>
                  <a:srgbClr val="F1F0EC"/>
                </a:solidFill>
                <a:latin typeface="Public Sans Medium"/>
              </a:rPr>
              <a:t>Citizens can raise complaints directly to specific departments and question their decisions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3709959" y="5905500"/>
            <a:ext cx="2596765" cy="856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63"/>
              </a:lnSpc>
            </a:pPr>
            <a:r>
              <a:rPr lang="en-US" sz="3399" spc="-278">
                <a:solidFill>
                  <a:srgbClr val="F1F0EC"/>
                </a:solidFill>
                <a:latin typeface="Public Sans"/>
              </a:rPr>
              <a:t>Government Accountability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661212" y="1521894"/>
            <a:ext cx="2481346" cy="710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79"/>
              </a:lnSpc>
            </a:pPr>
            <a:r>
              <a:rPr lang="en-US" sz="5499" spc="-450">
                <a:solidFill>
                  <a:srgbClr val="3A855D"/>
                </a:solidFill>
                <a:latin typeface="Public Sans"/>
              </a:rPr>
              <a:t>Citizens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661212" y="2554403"/>
            <a:ext cx="3591839" cy="2217823"/>
            <a:chOff x="0" y="0"/>
            <a:chExt cx="1005990" cy="62116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05990" cy="621160"/>
            </a:xfrm>
            <a:custGeom>
              <a:avLst/>
              <a:gdLst/>
              <a:ahLst/>
              <a:cxnLst/>
              <a:rect l="l" t="t" r="r" b="b"/>
              <a:pathLst>
                <a:path w="1005990" h="621160">
                  <a:moveTo>
                    <a:pt x="32331" y="0"/>
                  </a:moveTo>
                  <a:lnTo>
                    <a:pt x="973659" y="0"/>
                  </a:lnTo>
                  <a:cubicBezTo>
                    <a:pt x="982234" y="0"/>
                    <a:pt x="990457" y="3406"/>
                    <a:pt x="996520" y="9470"/>
                  </a:cubicBezTo>
                  <a:cubicBezTo>
                    <a:pt x="1002584" y="15533"/>
                    <a:pt x="1005990" y="23757"/>
                    <a:pt x="1005990" y="32331"/>
                  </a:cubicBezTo>
                  <a:lnTo>
                    <a:pt x="1005990" y="588829"/>
                  </a:lnTo>
                  <a:cubicBezTo>
                    <a:pt x="1005990" y="597404"/>
                    <a:pt x="1002584" y="605627"/>
                    <a:pt x="996520" y="611691"/>
                  </a:cubicBezTo>
                  <a:cubicBezTo>
                    <a:pt x="990457" y="617754"/>
                    <a:pt x="982234" y="621160"/>
                    <a:pt x="973659" y="621160"/>
                  </a:cubicBezTo>
                  <a:lnTo>
                    <a:pt x="32331" y="621160"/>
                  </a:lnTo>
                  <a:cubicBezTo>
                    <a:pt x="23757" y="621160"/>
                    <a:pt x="15533" y="617754"/>
                    <a:pt x="9470" y="611691"/>
                  </a:cubicBezTo>
                  <a:cubicBezTo>
                    <a:pt x="3406" y="605627"/>
                    <a:pt x="0" y="597404"/>
                    <a:pt x="0" y="588829"/>
                  </a:cubicBezTo>
                  <a:lnTo>
                    <a:pt x="0" y="32331"/>
                  </a:lnTo>
                  <a:cubicBezTo>
                    <a:pt x="0" y="23757"/>
                    <a:pt x="3406" y="15533"/>
                    <a:pt x="9470" y="9470"/>
                  </a:cubicBezTo>
                  <a:cubicBezTo>
                    <a:pt x="15533" y="3406"/>
                    <a:pt x="23757" y="0"/>
                    <a:pt x="32331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85725"/>
              <a:ext cx="1005990" cy="5354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2158749" y="3212315"/>
            <a:ext cx="2596765" cy="856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63"/>
              </a:lnSpc>
            </a:pPr>
            <a:r>
              <a:rPr lang="en-US" sz="3399" spc="-278">
                <a:solidFill>
                  <a:srgbClr val="F1F0EC"/>
                </a:solidFill>
                <a:latin typeface="Public Sans"/>
              </a:rPr>
              <a:t>Apply for SSN </a:t>
            </a:r>
          </a:p>
          <a:p>
            <a:pPr algn="ctr">
              <a:lnSpc>
                <a:spcPts val="3263"/>
              </a:lnSpc>
            </a:pPr>
            <a:r>
              <a:rPr lang="en-US" sz="3399" spc="-278">
                <a:solidFill>
                  <a:srgbClr val="F1F0EC"/>
                </a:solidFill>
                <a:latin typeface="Public Sans"/>
              </a:rPr>
              <a:t>and login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61212" y="5636694"/>
            <a:ext cx="3946919" cy="710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79"/>
              </a:lnSpc>
            </a:pPr>
            <a:r>
              <a:rPr lang="en-US" sz="5499" spc="-450">
                <a:solidFill>
                  <a:srgbClr val="3A855D"/>
                </a:solidFill>
                <a:latin typeface="Public Sans"/>
              </a:rPr>
              <a:t>Government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5423264" y="2554403"/>
            <a:ext cx="3591839" cy="2217823"/>
            <a:chOff x="0" y="0"/>
            <a:chExt cx="1005990" cy="62116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05990" cy="621160"/>
            </a:xfrm>
            <a:custGeom>
              <a:avLst/>
              <a:gdLst/>
              <a:ahLst/>
              <a:cxnLst/>
              <a:rect l="l" t="t" r="r" b="b"/>
              <a:pathLst>
                <a:path w="1005990" h="621160">
                  <a:moveTo>
                    <a:pt x="32331" y="0"/>
                  </a:moveTo>
                  <a:lnTo>
                    <a:pt x="973659" y="0"/>
                  </a:lnTo>
                  <a:cubicBezTo>
                    <a:pt x="982234" y="0"/>
                    <a:pt x="990457" y="3406"/>
                    <a:pt x="996520" y="9470"/>
                  </a:cubicBezTo>
                  <a:cubicBezTo>
                    <a:pt x="1002584" y="15533"/>
                    <a:pt x="1005990" y="23757"/>
                    <a:pt x="1005990" y="32331"/>
                  </a:cubicBezTo>
                  <a:lnTo>
                    <a:pt x="1005990" y="588829"/>
                  </a:lnTo>
                  <a:cubicBezTo>
                    <a:pt x="1005990" y="597404"/>
                    <a:pt x="1002584" y="605627"/>
                    <a:pt x="996520" y="611691"/>
                  </a:cubicBezTo>
                  <a:cubicBezTo>
                    <a:pt x="990457" y="617754"/>
                    <a:pt x="982234" y="621160"/>
                    <a:pt x="973659" y="621160"/>
                  </a:cubicBezTo>
                  <a:lnTo>
                    <a:pt x="32331" y="621160"/>
                  </a:lnTo>
                  <a:cubicBezTo>
                    <a:pt x="23757" y="621160"/>
                    <a:pt x="15533" y="617754"/>
                    <a:pt x="9470" y="611691"/>
                  </a:cubicBezTo>
                  <a:cubicBezTo>
                    <a:pt x="3406" y="605627"/>
                    <a:pt x="0" y="597404"/>
                    <a:pt x="0" y="588829"/>
                  </a:cubicBezTo>
                  <a:lnTo>
                    <a:pt x="0" y="32331"/>
                  </a:lnTo>
                  <a:cubicBezTo>
                    <a:pt x="0" y="23757"/>
                    <a:pt x="3406" y="15533"/>
                    <a:pt x="9470" y="9470"/>
                  </a:cubicBezTo>
                  <a:cubicBezTo>
                    <a:pt x="15533" y="3406"/>
                    <a:pt x="23757" y="0"/>
                    <a:pt x="32331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85725"/>
              <a:ext cx="1005990" cy="5354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5920801" y="3063811"/>
            <a:ext cx="2596765" cy="1265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63"/>
              </a:lnSpc>
            </a:pPr>
            <a:r>
              <a:rPr lang="en-US" sz="3399" spc="-278">
                <a:solidFill>
                  <a:srgbClr val="F1F0EC"/>
                </a:solidFill>
                <a:latin typeface="Public Sans"/>
              </a:rPr>
              <a:t>Log complaint to specific departments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9186553" y="2554403"/>
            <a:ext cx="3591839" cy="2217823"/>
            <a:chOff x="0" y="0"/>
            <a:chExt cx="1005990" cy="62116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05990" cy="621160"/>
            </a:xfrm>
            <a:custGeom>
              <a:avLst/>
              <a:gdLst/>
              <a:ahLst/>
              <a:cxnLst/>
              <a:rect l="l" t="t" r="r" b="b"/>
              <a:pathLst>
                <a:path w="1005990" h="621160">
                  <a:moveTo>
                    <a:pt x="32331" y="0"/>
                  </a:moveTo>
                  <a:lnTo>
                    <a:pt x="973659" y="0"/>
                  </a:lnTo>
                  <a:cubicBezTo>
                    <a:pt x="982234" y="0"/>
                    <a:pt x="990457" y="3406"/>
                    <a:pt x="996520" y="9470"/>
                  </a:cubicBezTo>
                  <a:cubicBezTo>
                    <a:pt x="1002584" y="15533"/>
                    <a:pt x="1005990" y="23757"/>
                    <a:pt x="1005990" y="32331"/>
                  </a:cubicBezTo>
                  <a:lnTo>
                    <a:pt x="1005990" y="588829"/>
                  </a:lnTo>
                  <a:cubicBezTo>
                    <a:pt x="1005990" y="597404"/>
                    <a:pt x="1002584" y="605627"/>
                    <a:pt x="996520" y="611691"/>
                  </a:cubicBezTo>
                  <a:cubicBezTo>
                    <a:pt x="990457" y="617754"/>
                    <a:pt x="982234" y="621160"/>
                    <a:pt x="973659" y="621160"/>
                  </a:cubicBezTo>
                  <a:lnTo>
                    <a:pt x="32331" y="621160"/>
                  </a:lnTo>
                  <a:cubicBezTo>
                    <a:pt x="23757" y="621160"/>
                    <a:pt x="15533" y="617754"/>
                    <a:pt x="9470" y="611691"/>
                  </a:cubicBezTo>
                  <a:cubicBezTo>
                    <a:pt x="3406" y="605627"/>
                    <a:pt x="0" y="597404"/>
                    <a:pt x="0" y="588829"/>
                  </a:cubicBezTo>
                  <a:lnTo>
                    <a:pt x="0" y="32331"/>
                  </a:lnTo>
                  <a:cubicBezTo>
                    <a:pt x="0" y="23757"/>
                    <a:pt x="3406" y="15533"/>
                    <a:pt x="9470" y="9470"/>
                  </a:cubicBezTo>
                  <a:cubicBezTo>
                    <a:pt x="15533" y="3406"/>
                    <a:pt x="23757" y="0"/>
                    <a:pt x="32331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85725"/>
              <a:ext cx="1005990" cy="5354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9435322" y="3268599"/>
            <a:ext cx="3094302" cy="856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63"/>
              </a:lnSpc>
            </a:pPr>
            <a:r>
              <a:rPr lang="en-US" sz="3399" spc="-278">
                <a:solidFill>
                  <a:srgbClr val="F1F0EC"/>
                </a:solidFill>
                <a:latin typeface="Public Sans"/>
              </a:rPr>
              <a:t>Dashboard for tax money flow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2949842" y="2554403"/>
            <a:ext cx="3591839" cy="2217823"/>
            <a:chOff x="0" y="0"/>
            <a:chExt cx="1005990" cy="62116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05990" cy="621160"/>
            </a:xfrm>
            <a:custGeom>
              <a:avLst/>
              <a:gdLst/>
              <a:ahLst/>
              <a:cxnLst/>
              <a:rect l="l" t="t" r="r" b="b"/>
              <a:pathLst>
                <a:path w="1005990" h="621160">
                  <a:moveTo>
                    <a:pt x="32331" y="0"/>
                  </a:moveTo>
                  <a:lnTo>
                    <a:pt x="973659" y="0"/>
                  </a:lnTo>
                  <a:cubicBezTo>
                    <a:pt x="982234" y="0"/>
                    <a:pt x="990457" y="3406"/>
                    <a:pt x="996520" y="9470"/>
                  </a:cubicBezTo>
                  <a:cubicBezTo>
                    <a:pt x="1002584" y="15533"/>
                    <a:pt x="1005990" y="23757"/>
                    <a:pt x="1005990" y="32331"/>
                  </a:cubicBezTo>
                  <a:lnTo>
                    <a:pt x="1005990" y="588829"/>
                  </a:lnTo>
                  <a:cubicBezTo>
                    <a:pt x="1005990" y="597404"/>
                    <a:pt x="1002584" y="605627"/>
                    <a:pt x="996520" y="611691"/>
                  </a:cubicBezTo>
                  <a:cubicBezTo>
                    <a:pt x="990457" y="617754"/>
                    <a:pt x="982234" y="621160"/>
                    <a:pt x="973659" y="621160"/>
                  </a:cubicBezTo>
                  <a:lnTo>
                    <a:pt x="32331" y="621160"/>
                  </a:lnTo>
                  <a:cubicBezTo>
                    <a:pt x="23757" y="621160"/>
                    <a:pt x="15533" y="617754"/>
                    <a:pt x="9470" y="611691"/>
                  </a:cubicBezTo>
                  <a:cubicBezTo>
                    <a:pt x="3406" y="605627"/>
                    <a:pt x="0" y="597404"/>
                    <a:pt x="0" y="588829"/>
                  </a:cubicBezTo>
                  <a:lnTo>
                    <a:pt x="0" y="32331"/>
                  </a:lnTo>
                  <a:cubicBezTo>
                    <a:pt x="0" y="23757"/>
                    <a:pt x="3406" y="15533"/>
                    <a:pt x="9470" y="9470"/>
                  </a:cubicBezTo>
                  <a:cubicBezTo>
                    <a:pt x="15533" y="3406"/>
                    <a:pt x="23757" y="0"/>
                    <a:pt x="32331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85725"/>
              <a:ext cx="1005990" cy="5354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3197492" y="3063811"/>
            <a:ext cx="3094302" cy="1265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63"/>
              </a:lnSpc>
            </a:pPr>
            <a:r>
              <a:rPr lang="en-US" sz="3399" spc="-278">
                <a:solidFill>
                  <a:srgbClr val="F1F0EC"/>
                </a:solidFill>
                <a:latin typeface="Public Sans"/>
              </a:rPr>
              <a:t>Add financial information and pay taxes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746319" y="6671108"/>
            <a:ext cx="3591839" cy="2217823"/>
            <a:chOff x="0" y="0"/>
            <a:chExt cx="1005990" cy="62116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005990" cy="621160"/>
            </a:xfrm>
            <a:custGeom>
              <a:avLst/>
              <a:gdLst/>
              <a:ahLst/>
              <a:cxnLst/>
              <a:rect l="l" t="t" r="r" b="b"/>
              <a:pathLst>
                <a:path w="1005990" h="621160">
                  <a:moveTo>
                    <a:pt x="32331" y="0"/>
                  </a:moveTo>
                  <a:lnTo>
                    <a:pt x="973659" y="0"/>
                  </a:lnTo>
                  <a:cubicBezTo>
                    <a:pt x="982234" y="0"/>
                    <a:pt x="990457" y="3406"/>
                    <a:pt x="996520" y="9470"/>
                  </a:cubicBezTo>
                  <a:cubicBezTo>
                    <a:pt x="1002584" y="15533"/>
                    <a:pt x="1005990" y="23757"/>
                    <a:pt x="1005990" y="32331"/>
                  </a:cubicBezTo>
                  <a:lnTo>
                    <a:pt x="1005990" y="588829"/>
                  </a:lnTo>
                  <a:cubicBezTo>
                    <a:pt x="1005990" y="597404"/>
                    <a:pt x="1002584" y="605627"/>
                    <a:pt x="996520" y="611691"/>
                  </a:cubicBezTo>
                  <a:cubicBezTo>
                    <a:pt x="990457" y="617754"/>
                    <a:pt x="982234" y="621160"/>
                    <a:pt x="973659" y="621160"/>
                  </a:cubicBezTo>
                  <a:lnTo>
                    <a:pt x="32331" y="621160"/>
                  </a:lnTo>
                  <a:cubicBezTo>
                    <a:pt x="23757" y="621160"/>
                    <a:pt x="15533" y="617754"/>
                    <a:pt x="9470" y="611691"/>
                  </a:cubicBezTo>
                  <a:cubicBezTo>
                    <a:pt x="3406" y="605627"/>
                    <a:pt x="0" y="597404"/>
                    <a:pt x="0" y="588829"/>
                  </a:cubicBezTo>
                  <a:lnTo>
                    <a:pt x="0" y="32331"/>
                  </a:lnTo>
                  <a:cubicBezTo>
                    <a:pt x="0" y="23757"/>
                    <a:pt x="3406" y="15533"/>
                    <a:pt x="9470" y="9470"/>
                  </a:cubicBezTo>
                  <a:cubicBezTo>
                    <a:pt x="15533" y="3406"/>
                    <a:pt x="23757" y="0"/>
                    <a:pt x="32331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85725"/>
              <a:ext cx="1005990" cy="5354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76978" y="7385304"/>
            <a:ext cx="2930522" cy="856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63"/>
              </a:lnSpc>
            </a:pPr>
            <a:r>
              <a:rPr lang="en-US" sz="3399" spc="-278">
                <a:solidFill>
                  <a:srgbClr val="F1F0EC"/>
                </a:solidFill>
                <a:latin typeface="Public Sans"/>
              </a:rPr>
              <a:t>Request access</a:t>
            </a:r>
          </a:p>
          <a:p>
            <a:pPr algn="ctr">
              <a:lnSpc>
                <a:spcPts val="3263"/>
              </a:lnSpc>
            </a:pPr>
            <a:r>
              <a:rPr lang="en-US" sz="3399" spc="-278">
                <a:solidFill>
                  <a:srgbClr val="F1F0EC"/>
                </a:solidFill>
                <a:latin typeface="Public Sans"/>
              </a:rPr>
              <a:t>and login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5508371" y="6671108"/>
            <a:ext cx="3591839" cy="2217823"/>
            <a:chOff x="0" y="0"/>
            <a:chExt cx="1005990" cy="62116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005990" cy="621160"/>
            </a:xfrm>
            <a:custGeom>
              <a:avLst/>
              <a:gdLst/>
              <a:ahLst/>
              <a:cxnLst/>
              <a:rect l="l" t="t" r="r" b="b"/>
              <a:pathLst>
                <a:path w="1005990" h="621160">
                  <a:moveTo>
                    <a:pt x="32331" y="0"/>
                  </a:moveTo>
                  <a:lnTo>
                    <a:pt x="973659" y="0"/>
                  </a:lnTo>
                  <a:cubicBezTo>
                    <a:pt x="982234" y="0"/>
                    <a:pt x="990457" y="3406"/>
                    <a:pt x="996520" y="9470"/>
                  </a:cubicBezTo>
                  <a:cubicBezTo>
                    <a:pt x="1002584" y="15533"/>
                    <a:pt x="1005990" y="23757"/>
                    <a:pt x="1005990" y="32331"/>
                  </a:cubicBezTo>
                  <a:lnTo>
                    <a:pt x="1005990" y="588829"/>
                  </a:lnTo>
                  <a:cubicBezTo>
                    <a:pt x="1005990" y="597404"/>
                    <a:pt x="1002584" y="605627"/>
                    <a:pt x="996520" y="611691"/>
                  </a:cubicBezTo>
                  <a:cubicBezTo>
                    <a:pt x="990457" y="617754"/>
                    <a:pt x="982234" y="621160"/>
                    <a:pt x="973659" y="621160"/>
                  </a:cubicBezTo>
                  <a:lnTo>
                    <a:pt x="32331" y="621160"/>
                  </a:lnTo>
                  <a:cubicBezTo>
                    <a:pt x="23757" y="621160"/>
                    <a:pt x="15533" y="617754"/>
                    <a:pt x="9470" y="611691"/>
                  </a:cubicBezTo>
                  <a:cubicBezTo>
                    <a:pt x="3406" y="605627"/>
                    <a:pt x="0" y="597404"/>
                    <a:pt x="0" y="588829"/>
                  </a:cubicBezTo>
                  <a:lnTo>
                    <a:pt x="0" y="32331"/>
                  </a:lnTo>
                  <a:cubicBezTo>
                    <a:pt x="0" y="23757"/>
                    <a:pt x="3406" y="15533"/>
                    <a:pt x="9470" y="9470"/>
                  </a:cubicBezTo>
                  <a:cubicBezTo>
                    <a:pt x="15533" y="3406"/>
                    <a:pt x="23757" y="0"/>
                    <a:pt x="32331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85725"/>
              <a:ext cx="1005990" cy="5354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5682076" y="7180517"/>
            <a:ext cx="3244429" cy="1265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63"/>
              </a:lnSpc>
            </a:pPr>
            <a:r>
              <a:rPr lang="en-US" sz="3399" spc="-278">
                <a:solidFill>
                  <a:srgbClr val="F1F0EC"/>
                </a:solidFill>
                <a:latin typeface="Public Sans"/>
              </a:rPr>
              <a:t>Allocate budget</a:t>
            </a:r>
          </a:p>
          <a:p>
            <a:pPr algn="ctr">
              <a:lnSpc>
                <a:spcPts val="3263"/>
              </a:lnSpc>
            </a:pPr>
            <a:r>
              <a:rPr lang="en-US" sz="3399" spc="-278">
                <a:solidFill>
                  <a:srgbClr val="F1F0EC"/>
                </a:solidFill>
                <a:latin typeface="Public Sans"/>
              </a:rPr>
              <a:t>to multiple departments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9271660" y="6671108"/>
            <a:ext cx="3591839" cy="2217823"/>
            <a:chOff x="0" y="0"/>
            <a:chExt cx="1005990" cy="62116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005990" cy="621160"/>
            </a:xfrm>
            <a:custGeom>
              <a:avLst/>
              <a:gdLst/>
              <a:ahLst/>
              <a:cxnLst/>
              <a:rect l="l" t="t" r="r" b="b"/>
              <a:pathLst>
                <a:path w="1005990" h="621160">
                  <a:moveTo>
                    <a:pt x="32331" y="0"/>
                  </a:moveTo>
                  <a:lnTo>
                    <a:pt x="973659" y="0"/>
                  </a:lnTo>
                  <a:cubicBezTo>
                    <a:pt x="982234" y="0"/>
                    <a:pt x="990457" y="3406"/>
                    <a:pt x="996520" y="9470"/>
                  </a:cubicBezTo>
                  <a:cubicBezTo>
                    <a:pt x="1002584" y="15533"/>
                    <a:pt x="1005990" y="23757"/>
                    <a:pt x="1005990" y="32331"/>
                  </a:cubicBezTo>
                  <a:lnTo>
                    <a:pt x="1005990" y="588829"/>
                  </a:lnTo>
                  <a:cubicBezTo>
                    <a:pt x="1005990" y="597404"/>
                    <a:pt x="1002584" y="605627"/>
                    <a:pt x="996520" y="611691"/>
                  </a:cubicBezTo>
                  <a:cubicBezTo>
                    <a:pt x="990457" y="617754"/>
                    <a:pt x="982234" y="621160"/>
                    <a:pt x="973659" y="621160"/>
                  </a:cubicBezTo>
                  <a:lnTo>
                    <a:pt x="32331" y="621160"/>
                  </a:lnTo>
                  <a:cubicBezTo>
                    <a:pt x="23757" y="621160"/>
                    <a:pt x="15533" y="617754"/>
                    <a:pt x="9470" y="611691"/>
                  </a:cubicBezTo>
                  <a:cubicBezTo>
                    <a:pt x="3406" y="605627"/>
                    <a:pt x="0" y="597404"/>
                    <a:pt x="0" y="588829"/>
                  </a:cubicBezTo>
                  <a:lnTo>
                    <a:pt x="0" y="32331"/>
                  </a:lnTo>
                  <a:cubicBezTo>
                    <a:pt x="0" y="23757"/>
                    <a:pt x="3406" y="15533"/>
                    <a:pt x="9470" y="9470"/>
                  </a:cubicBezTo>
                  <a:cubicBezTo>
                    <a:pt x="15533" y="3406"/>
                    <a:pt x="23757" y="0"/>
                    <a:pt x="32331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85725"/>
              <a:ext cx="1005990" cy="5354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9520428" y="7385304"/>
            <a:ext cx="3094302" cy="856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63"/>
              </a:lnSpc>
            </a:pPr>
            <a:r>
              <a:rPr lang="en-US" sz="3399" spc="-278">
                <a:solidFill>
                  <a:srgbClr val="F1F0EC"/>
                </a:solidFill>
                <a:latin typeface="Public Sans"/>
              </a:rPr>
              <a:t>Emergency funds provision</a:t>
            </a:r>
          </a:p>
        </p:txBody>
      </p:sp>
      <p:grpSp>
        <p:nvGrpSpPr>
          <p:cNvPr id="33" name="Group 33"/>
          <p:cNvGrpSpPr/>
          <p:nvPr/>
        </p:nvGrpSpPr>
        <p:grpSpPr>
          <a:xfrm>
            <a:off x="13034949" y="6671108"/>
            <a:ext cx="3591839" cy="2217823"/>
            <a:chOff x="0" y="0"/>
            <a:chExt cx="1005990" cy="62116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005990" cy="621160"/>
            </a:xfrm>
            <a:custGeom>
              <a:avLst/>
              <a:gdLst/>
              <a:ahLst/>
              <a:cxnLst/>
              <a:rect l="l" t="t" r="r" b="b"/>
              <a:pathLst>
                <a:path w="1005990" h="621160">
                  <a:moveTo>
                    <a:pt x="32331" y="0"/>
                  </a:moveTo>
                  <a:lnTo>
                    <a:pt x="973659" y="0"/>
                  </a:lnTo>
                  <a:cubicBezTo>
                    <a:pt x="982234" y="0"/>
                    <a:pt x="990457" y="3406"/>
                    <a:pt x="996520" y="9470"/>
                  </a:cubicBezTo>
                  <a:cubicBezTo>
                    <a:pt x="1002584" y="15533"/>
                    <a:pt x="1005990" y="23757"/>
                    <a:pt x="1005990" y="32331"/>
                  </a:cubicBezTo>
                  <a:lnTo>
                    <a:pt x="1005990" y="588829"/>
                  </a:lnTo>
                  <a:cubicBezTo>
                    <a:pt x="1005990" y="597404"/>
                    <a:pt x="1002584" y="605627"/>
                    <a:pt x="996520" y="611691"/>
                  </a:cubicBezTo>
                  <a:cubicBezTo>
                    <a:pt x="990457" y="617754"/>
                    <a:pt x="982234" y="621160"/>
                    <a:pt x="973659" y="621160"/>
                  </a:cubicBezTo>
                  <a:lnTo>
                    <a:pt x="32331" y="621160"/>
                  </a:lnTo>
                  <a:cubicBezTo>
                    <a:pt x="23757" y="621160"/>
                    <a:pt x="15533" y="617754"/>
                    <a:pt x="9470" y="611691"/>
                  </a:cubicBezTo>
                  <a:cubicBezTo>
                    <a:pt x="3406" y="605627"/>
                    <a:pt x="0" y="597404"/>
                    <a:pt x="0" y="588829"/>
                  </a:cubicBezTo>
                  <a:lnTo>
                    <a:pt x="0" y="32331"/>
                  </a:lnTo>
                  <a:cubicBezTo>
                    <a:pt x="0" y="23757"/>
                    <a:pt x="3406" y="15533"/>
                    <a:pt x="9470" y="9470"/>
                  </a:cubicBezTo>
                  <a:cubicBezTo>
                    <a:pt x="15533" y="3406"/>
                    <a:pt x="23757" y="0"/>
                    <a:pt x="32331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85725"/>
              <a:ext cx="1005990" cy="5354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36" name="TextBox 36"/>
          <p:cNvSpPr txBox="1"/>
          <p:nvPr/>
        </p:nvSpPr>
        <p:spPr>
          <a:xfrm>
            <a:off x="13282599" y="7385304"/>
            <a:ext cx="3094302" cy="856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63"/>
              </a:lnSpc>
            </a:pPr>
            <a:r>
              <a:rPr lang="en-US" sz="3399" spc="-278">
                <a:solidFill>
                  <a:srgbClr val="F1F0EC"/>
                </a:solidFill>
                <a:latin typeface="Public Sans"/>
              </a:rPr>
              <a:t>View and address complaints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6255651" y="132080"/>
            <a:ext cx="5861804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3A855D"/>
                </a:solidFill>
                <a:latin typeface="Public Sans Bold"/>
              </a:rPr>
              <a:t>Key Functionalities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682409" y="1399690"/>
            <a:ext cx="8923181" cy="1097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8499" spc="-696">
                <a:solidFill>
                  <a:srgbClr val="3A855D"/>
                </a:solidFill>
                <a:latin typeface="Public Sans"/>
              </a:rPr>
              <a:t>Proposed Entities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28700" y="4090873"/>
            <a:ext cx="3936783" cy="4986938"/>
            <a:chOff x="0" y="0"/>
            <a:chExt cx="1102601" cy="139672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02601" cy="1396725"/>
            </a:xfrm>
            <a:custGeom>
              <a:avLst/>
              <a:gdLst/>
              <a:ahLst/>
              <a:cxnLst/>
              <a:rect l="l" t="t" r="r" b="b"/>
              <a:pathLst>
                <a:path w="1102601" h="1396725">
                  <a:moveTo>
                    <a:pt x="29498" y="0"/>
                  </a:moveTo>
                  <a:lnTo>
                    <a:pt x="1073102" y="0"/>
                  </a:lnTo>
                  <a:cubicBezTo>
                    <a:pt x="1080926" y="0"/>
                    <a:pt x="1088429" y="3108"/>
                    <a:pt x="1093961" y="8640"/>
                  </a:cubicBezTo>
                  <a:cubicBezTo>
                    <a:pt x="1099493" y="14172"/>
                    <a:pt x="1102601" y="21675"/>
                    <a:pt x="1102601" y="29498"/>
                  </a:cubicBezTo>
                  <a:lnTo>
                    <a:pt x="1102601" y="1367226"/>
                  </a:lnTo>
                  <a:cubicBezTo>
                    <a:pt x="1102601" y="1383518"/>
                    <a:pt x="1089394" y="1396725"/>
                    <a:pt x="1073102" y="1396725"/>
                  </a:cubicBezTo>
                  <a:lnTo>
                    <a:pt x="29498" y="1396725"/>
                  </a:lnTo>
                  <a:cubicBezTo>
                    <a:pt x="13207" y="1396725"/>
                    <a:pt x="0" y="1383518"/>
                    <a:pt x="0" y="1367226"/>
                  </a:cubicBezTo>
                  <a:lnTo>
                    <a:pt x="0" y="29498"/>
                  </a:lnTo>
                  <a:cubicBezTo>
                    <a:pt x="0" y="13207"/>
                    <a:pt x="13207" y="0"/>
                    <a:pt x="29498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85725"/>
              <a:ext cx="1102601" cy="1311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500643" y="5619459"/>
            <a:ext cx="3118810" cy="360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5"/>
              </a:lnSpc>
              <a:spcBef>
                <a:spcPct val="0"/>
              </a:spcBef>
            </a:pPr>
            <a:r>
              <a:rPr lang="en-US" sz="2100" spc="126">
                <a:solidFill>
                  <a:srgbClr val="F1F0EC"/>
                </a:solidFill>
                <a:latin typeface="Public Sans Bold"/>
              </a:rPr>
              <a:t>Health Ministry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5126501" y="4090873"/>
            <a:ext cx="3936783" cy="4986938"/>
            <a:chOff x="0" y="0"/>
            <a:chExt cx="1102601" cy="139672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102601" cy="1396725"/>
            </a:xfrm>
            <a:custGeom>
              <a:avLst/>
              <a:gdLst/>
              <a:ahLst/>
              <a:cxnLst/>
              <a:rect l="l" t="t" r="r" b="b"/>
              <a:pathLst>
                <a:path w="1102601" h="1396725">
                  <a:moveTo>
                    <a:pt x="29498" y="0"/>
                  </a:moveTo>
                  <a:lnTo>
                    <a:pt x="1073102" y="0"/>
                  </a:lnTo>
                  <a:cubicBezTo>
                    <a:pt x="1080926" y="0"/>
                    <a:pt x="1088429" y="3108"/>
                    <a:pt x="1093961" y="8640"/>
                  </a:cubicBezTo>
                  <a:cubicBezTo>
                    <a:pt x="1099493" y="14172"/>
                    <a:pt x="1102601" y="21675"/>
                    <a:pt x="1102601" y="29498"/>
                  </a:cubicBezTo>
                  <a:lnTo>
                    <a:pt x="1102601" y="1367226"/>
                  </a:lnTo>
                  <a:cubicBezTo>
                    <a:pt x="1102601" y="1383518"/>
                    <a:pt x="1089394" y="1396725"/>
                    <a:pt x="1073102" y="1396725"/>
                  </a:cubicBezTo>
                  <a:lnTo>
                    <a:pt x="29498" y="1396725"/>
                  </a:lnTo>
                  <a:cubicBezTo>
                    <a:pt x="13207" y="1396725"/>
                    <a:pt x="0" y="1383518"/>
                    <a:pt x="0" y="1367226"/>
                  </a:cubicBezTo>
                  <a:lnTo>
                    <a:pt x="0" y="29498"/>
                  </a:lnTo>
                  <a:cubicBezTo>
                    <a:pt x="0" y="13207"/>
                    <a:pt x="13207" y="0"/>
                    <a:pt x="29498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85725"/>
              <a:ext cx="1102601" cy="1311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224509" y="4090873"/>
            <a:ext cx="3936783" cy="4986938"/>
            <a:chOff x="0" y="0"/>
            <a:chExt cx="1102601" cy="139672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102601" cy="1396725"/>
            </a:xfrm>
            <a:custGeom>
              <a:avLst/>
              <a:gdLst/>
              <a:ahLst/>
              <a:cxnLst/>
              <a:rect l="l" t="t" r="r" b="b"/>
              <a:pathLst>
                <a:path w="1102601" h="1396725">
                  <a:moveTo>
                    <a:pt x="29498" y="0"/>
                  </a:moveTo>
                  <a:lnTo>
                    <a:pt x="1073102" y="0"/>
                  </a:lnTo>
                  <a:cubicBezTo>
                    <a:pt x="1080926" y="0"/>
                    <a:pt x="1088429" y="3108"/>
                    <a:pt x="1093961" y="8640"/>
                  </a:cubicBezTo>
                  <a:cubicBezTo>
                    <a:pt x="1099493" y="14172"/>
                    <a:pt x="1102601" y="21675"/>
                    <a:pt x="1102601" y="29498"/>
                  </a:cubicBezTo>
                  <a:lnTo>
                    <a:pt x="1102601" y="1367226"/>
                  </a:lnTo>
                  <a:cubicBezTo>
                    <a:pt x="1102601" y="1383518"/>
                    <a:pt x="1089394" y="1396725"/>
                    <a:pt x="1073102" y="1396725"/>
                  </a:cubicBezTo>
                  <a:lnTo>
                    <a:pt x="29498" y="1396725"/>
                  </a:lnTo>
                  <a:cubicBezTo>
                    <a:pt x="13207" y="1396725"/>
                    <a:pt x="0" y="1383518"/>
                    <a:pt x="0" y="1367226"/>
                  </a:cubicBezTo>
                  <a:lnTo>
                    <a:pt x="0" y="29498"/>
                  </a:lnTo>
                  <a:cubicBezTo>
                    <a:pt x="0" y="13207"/>
                    <a:pt x="13207" y="0"/>
                    <a:pt x="29498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85725"/>
              <a:ext cx="1102601" cy="1311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322517" y="4090873"/>
            <a:ext cx="3936783" cy="4986938"/>
            <a:chOff x="0" y="0"/>
            <a:chExt cx="1102601" cy="139672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102601" cy="1396725"/>
            </a:xfrm>
            <a:custGeom>
              <a:avLst/>
              <a:gdLst/>
              <a:ahLst/>
              <a:cxnLst/>
              <a:rect l="l" t="t" r="r" b="b"/>
              <a:pathLst>
                <a:path w="1102601" h="1396725">
                  <a:moveTo>
                    <a:pt x="29498" y="0"/>
                  </a:moveTo>
                  <a:lnTo>
                    <a:pt x="1073102" y="0"/>
                  </a:lnTo>
                  <a:cubicBezTo>
                    <a:pt x="1080926" y="0"/>
                    <a:pt x="1088429" y="3108"/>
                    <a:pt x="1093961" y="8640"/>
                  </a:cubicBezTo>
                  <a:cubicBezTo>
                    <a:pt x="1099493" y="14172"/>
                    <a:pt x="1102601" y="21675"/>
                    <a:pt x="1102601" y="29498"/>
                  </a:cubicBezTo>
                  <a:lnTo>
                    <a:pt x="1102601" y="1367226"/>
                  </a:lnTo>
                  <a:cubicBezTo>
                    <a:pt x="1102601" y="1383518"/>
                    <a:pt x="1089394" y="1396725"/>
                    <a:pt x="1073102" y="1396725"/>
                  </a:cubicBezTo>
                  <a:lnTo>
                    <a:pt x="29498" y="1396725"/>
                  </a:lnTo>
                  <a:cubicBezTo>
                    <a:pt x="13207" y="1396725"/>
                    <a:pt x="0" y="1383518"/>
                    <a:pt x="0" y="1367226"/>
                  </a:cubicBezTo>
                  <a:lnTo>
                    <a:pt x="0" y="29498"/>
                  </a:lnTo>
                  <a:cubicBezTo>
                    <a:pt x="0" y="13207"/>
                    <a:pt x="13207" y="0"/>
                    <a:pt x="29498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85725"/>
              <a:ext cx="1102601" cy="1311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697533" y="4590759"/>
            <a:ext cx="2599117" cy="446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63"/>
              </a:lnSpc>
            </a:pPr>
            <a:r>
              <a:rPr lang="en-US" sz="3399" spc="-278">
                <a:solidFill>
                  <a:srgbClr val="F1F0EC"/>
                </a:solidFill>
                <a:latin typeface="Public Sans"/>
              </a:rPr>
              <a:t>Enterprises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534895" y="5619459"/>
            <a:ext cx="3118810" cy="360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5"/>
              </a:lnSpc>
              <a:spcBef>
                <a:spcPct val="0"/>
              </a:spcBef>
            </a:pPr>
            <a:r>
              <a:rPr lang="en-US" sz="2100" spc="126">
                <a:solidFill>
                  <a:srgbClr val="F1F0EC"/>
                </a:solidFill>
                <a:latin typeface="Public Sans Medium"/>
              </a:rPr>
              <a:t>Infrastucture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796509" y="4590759"/>
            <a:ext cx="2596765" cy="446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63"/>
              </a:lnSpc>
            </a:pPr>
            <a:r>
              <a:rPr lang="en-US" sz="3399" spc="-278">
                <a:solidFill>
                  <a:srgbClr val="F1F0EC"/>
                </a:solidFill>
                <a:latin typeface="Public Sans"/>
              </a:rPr>
              <a:t>Organizations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601446" y="5581359"/>
            <a:ext cx="3118810" cy="360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5"/>
              </a:lnSpc>
              <a:spcBef>
                <a:spcPct val="0"/>
              </a:spcBef>
            </a:pPr>
            <a:r>
              <a:rPr lang="en-US" sz="2100" spc="126">
                <a:solidFill>
                  <a:srgbClr val="F1F0EC"/>
                </a:solidFill>
                <a:latin typeface="Public Sans Medium"/>
              </a:rPr>
              <a:t>Construction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894518" y="4590759"/>
            <a:ext cx="2596765" cy="446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63"/>
              </a:lnSpc>
            </a:pPr>
            <a:r>
              <a:rPr lang="en-US" sz="3399" spc="-278">
                <a:solidFill>
                  <a:srgbClr val="F1F0EC"/>
                </a:solidFill>
                <a:latin typeface="Public Sans"/>
              </a:rPr>
              <a:t>Departments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3732792" y="6004269"/>
            <a:ext cx="3118810" cy="360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5"/>
              </a:lnSpc>
              <a:spcBef>
                <a:spcPct val="0"/>
              </a:spcBef>
            </a:pPr>
            <a:r>
              <a:rPr lang="en-US" sz="2100" spc="126">
                <a:solidFill>
                  <a:srgbClr val="F1F0EC"/>
                </a:solidFill>
                <a:latin typeface="Public Sans Medium"/>
              </a:rPr>
              <a:t>Leaders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4641717" y="4590759"/>
            <a:ext cx="1298383" cy="446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63"/>
              </a:lnSpc>
            </a:pPr>
            <a:r>
              <a:rPr lang="en-US" sz="3399" spc="-278">
                <a:solidFill>
                  <a:srgbClr val="F1F0EC"/>
                </a:solidFill>
                <a:latin typeface="Public Sans"/>
              </a:rPr>
              <a:t>Roles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500643" y="6316689"/>
            <a:ext cx="3118810" cy="360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5"/>
              </a:lnSpc>
              <a:spcBef>
                <a:spcPct val="0"/>
              </a:spcBef>
            </a:pPr>
            <a:r>
              <a:rPr lang="en-US" sz="2100" spc="126">
                <a:solidFill>
                  <a:srgbClr val="F1F0EC"/>
                </a:solidFill>
                <a:latin typeface="Public Sans Bold"/>
              </a:rPr>
              <a:t>Education Ministry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500643" y="7013919"/>
            <a:ext cx="3118810" cy="360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5"/>
              </a:lnSpc>
              <a:spcBef>
                <a:spcPct val="0"/>
              </a:spcBef>
            </a:pPr>
            <a:r>
              <a:rPr lang="en-US" sz="2100" spc="126">
                <a:solidFill>
                  <a:srgbClr val="F1F0EC"/>
                </a:solidFill>
                <a:latin typeface="Public Sans Bold"/>
              </a:rPr>
              <a:t>Defence Ministry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500643" y="7711149"/>
            <a:ext cx="3118810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5"/>
              </a:lnSpc>
              <a:spcBef>
                <a:spcPct val="0"/>
              </a:spcBef>
            </a:pPr>
            <a:r>
              <a:rPr lang="en-US" sz="2100" spc="126">
                <a:solidFill>
                  <a:srgbClr val="F1F0EC"/>
                </a:solidFill>
                <a:latin typeface="Public Sans Bold"/>
              </a:rPr>
              <a:t>Transportation Ministry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534895" y="6296687"/>
            <a:ext cx="3118810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5"/>
              </a:lnSpc>
              <a:spcBef>
                <a:spcPct val="0"/>
              </a:spcBef>
            </a:pPr>
            <a:r>
              <a:rPr lang="en-US" sz="2100" spc="126">
                <a:solidFill>
                  <a:srgbClr val="F1F0EC"/>
                </a:solidFill>
                <a:latin typeface="Public Sans Medium"/>
              </a:rPr>
              <a:t>Research &amp; Development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5534895" y="7326339"/>
            <a:ext cx="3118810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5"/>
              </a:lnSpc>
              <a:spcBef>
                <a:spcPct val="0"/>
              </a:spcBef>
            </a:pPr>
            <a:r>
              <a:rPr lang="en-US" sz="2100" spc="126">
                <a:solidFill>
                  <a:srgbClr val="F1F0EC"/>
                </a:solidFill>
                <a:latin typeface="Public Sans Medium"/>
              </a:rPr>
              <a:t>Resource Management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601446" y="6063324"/>
            <a:ext cx="3118810" cy="360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5"/>
              </a:lnSpc>
              <a:spcBef>
                <a:spcPct val="0"/>
              </a:spcBef>
            </a:pPr>
            <a:r>
              <a:rPr lang="en-US" sz="2100" spc="126">
                <a:solidFill>
                  <a:srgbClr val="F1F0EC"/>
                </a:solidFill>
                <a:latin typeface="Public Sans Medium"/>
              </a:rPr>
              <a:t>Equipment Production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601446" y="6542432"/>
            <a:ext cx="3118810" cy="360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5"/>
              </a:lnSpc>
              <a:spcBef>
                <a:spcPct val="0"/>
              </a:spcBef>
            </a:pPr>
            <a:r>
              <a:rPr lang="en-US" sz="2100" spc="126">
                <a:solidFill>
                  <a:srgbClr val="F1F0EC"/>
                </a:solidFill>
                <a:latin typeface="Public Sans Medium"/>
              </a:rPr>
              <a:t>Utility Services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601446" y="7056782"/>
            <a:ext cx="3118810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5"/>
              </a:lnSpc>
              <a:spcBef>
                <a:spcPct val="0"/>
              </a:spcBef>
            </a:pPr>
            <a:r>
              <a:rPr lang="en-US" sz="2100" spc="126">
                <a:solidFill>
                  <a:srgbClr val="F1F0EC"/>
                </a:solidFill>
                <a:latin typeface="Public Sans Medium"/>
              </a:rPr>
              <a:t>Trucking and Leisure Transport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9601446" y="7795921"/>
            <a:ext cx="3118810" cy="360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4"/>
              </a:lnSpc>
              <a:spcBef>
                <a:spcPct val="0"/>
              </a:spcBef>
            </a:pPr>
            <a:r>
              <a:rPr lang="en-US" sz="2099" spc="125">
                <a:solidFill>
                  <a:srgbClr val="F1F0EC"/>
                </a:solidFill>
                <a:latin typeface="Public Sans Medium"/>
              </a:rPr>
              <a:t>Worker Union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3732792" y="6639587"/>
            <a:ext cx="3118810" cy="360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5"/>
              </a:lnSpc>
              <a:spcBef>
                <a:spcPct val="0"/>
              </a:spcBef>
            </a:pPr>
            <a:r>
              <a:rPr lang="en-US" sz="2100" spc="126">
                <a:solidFill>
                  <a:srgbClr val="F1F0EC"/>
                </a:solidFill>
                <a:latin typeface="Public Sans Medium"/>
              </a:rPr>
              <a:t>Managers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3732792" y="7275857"/>
            <a:ext cx="3118810" cy="360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5"/>
              </a:lnSpc>
              <a:spcBef>
                <a:spcPct val="0"/>
              </a:spcBef>
            </a:pPr>
            <a:r>
              <a:rPr lang="en-US" sz="2100" spc="126">
                <a:solidFill>
                  <a:srgbClr val="F1F0EC"/>
                </a:solidFill>
                <a:latin typeface="Public Sans Medium"/>
              </a:rPr>
              <a:t>Citizens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326729"/>
            <a:ext cx="18288000" cy="9633542"/>
            <a:chOff x="0" y="0"/>
            <a:chExt cx="3791436" cy="199720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791436" cy="1997209"/>
            </a:xfrm>
            <a:custGeom>
              <a:avLst/>
              <a:gdLst/>
              <a:ahLst/>
              <a:cxnLst/>
              <a:rect l="l" t="t" r="r" b="b"/>
              <a:pathLst>
                <a:path w="3791436" h="1997209">
                  <a:moveTo>
                    <a:pt x="6350" y="0"/>
                  </a:moveTo>
                  <a:lnTo>
                    <a:pt x="3785086" y="0"/>
                  </a:lnTo>
                  <a:cubicBezTo>
                    <a:pt x="3786770" y="0"/>
                    <a:pt x="3788385" y="669"/>
                    <a:pt x="3789576" y="1860"/>
                  </a:cubicBezTo>
                  <a:cubicBezTo>
                    <a:pt x="3790767" y="3051"/>
                    <a:pt x="3791436" y="4666"/>
                    <a:pt x="3791436" y="6350"/>
                  </a:cubicBezTo>
                  <a:lnTo>
                    <a:pt x="3791436" y="1990859"/>
                  </a:lnTo>
                  <a:cubicBezTo>
                    <a:pt x="3791436" y="1994366"/>
                    <a:pt x="3788593" y="1997209"/>
                    <a:pt x="3785086" y="1997209"/>
                  </a:cubicBezTo>
                  <a:lnTo>
                    <a:pt x="6350" y="1997209"/>
                  </a:lnTo>
                  <a:cubicBezTo>
                    <a:pt x="4666" y="1997209"/>
                    <a:pt x="3051" y="1996540"/>
                    <a:pt x="1860" y="1995349"/>
                  </a:cubicBezTo>
                  <a:cubicBezTo>
                    <a:pt x="669" y="1994158"/>
                    <a:pt x="0" y="1992543"/>
                    <a:pt x="0" y="1990859"/>
                  </a:cubicBezTo>
                  <a:lnTo>
                    <a:pt x="0" y="6350"/>
                  </a:lnTo>
                  <a:cubicBezTo>
                    <a:pt x="0" y="2843"/>
                    <a:pt x="2843" y="0"/>
                    <a:pt x="6350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3791436" cy="19114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436524" y="326729"/>
            <a:ext cx="17414952" cy="9788654"/>
          </a:xfrm>
          <a:custGeom>
            <a:avLst/>
            <a:gdLst/>
            <a:ahLst/>
            <a:cxnLst/>
            <a:rect l="l" t="t" r="r" b="b"/>
            <a:pathLst>
              <a:path w="17414952" h="9788654">
                <a:moveTo>
                  <a:pt x="0" y="0"/>
                </a:moveTo>
                <a:lnTo>
                  <a:pt x="17414952" y="0"/>
                </a:lnTo>
                <a:lnTo>
                  <a:pt x="17414952" y="9788654"/>
                </a:lnTo>
                <a:lnTo>
                  <a:pt x="0" y="97886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632124" y="739140"/>
            <a:ext cx="10627176" cy="2125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159"/>
              </a:lnSpc>
            </a:pPr>
            <a:r>
              <a:rPr lang="en-US" sz="8499" spc="-696">
                <a:solidFill>
                  <a:srgbClr val="4C8667"/>
                </a:solidFill>
                <a:latin typeface="Public Sans Bold"/>
              </a:rPr>
              <a:t>Class</a:t>
            </a:r>
          </a:p>
          <a:p>
            <a:pPr algn="r">
              <a:lnSpc>
                <a:spcPts val="8159"/>
              </a:lnSpc>
            </a:pPr>
            <a:r>
              <a:rPr lang="en-US" sz="8499" spc="-696">
                <a:solidFill>
                  <a:srgbClr val="4C8667"/>
                </a:solidFill>
                <a:latin typeface="Public Sans Bold"/>
              </a:rPr>
              <a:t>Diagram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197763"/>
            <a:ext cx="18288000" cy="7509744"/>
          </a:xfrm>
          <a:custGeom>
            <a:avLst/>
            <a:gdLst/>
            <a:ahLst/>
            <a:cxnLst/>
            <a:rect l="l" t="t" r="r" b="b"/>
            <a:pathLst>
              <a:path w="18288000" h="7509744">
                <a:moveTo>
                  <a:pt x="0" y="0"/>
                </a:moveTo>
                <a:lnTo>
                  <a:pt x="18288000" y="0"/>
                </a:lnTo>
                <a:lnTo>
                  <a:pt x="18288000" y="7509743"/>
                </a:lnTo>
                <a:lnTo>
                  <a:pt x="0" y="75097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0" r="-54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900284" y="295949"/>
            <a:ext cx="3871674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 spc="-286">
                <a:solidFill>
                  <a:srgbClr val="3A855D"/>
                </a:solidFill>
                <a:latin typeface="Public Sans Bold"/>
              </a:rPr>
              <a:t>Architecture Diagram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794006" y="-896555"/>
            <a:ext cx="3178847" cy="12004159"/>
            <a:chOff x="0" y="0"/>
            <a:chExt cx="890321" cy="336208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90321" cy="3362084"/>
            </a:xfrm>
            <a:custGeom>
              <a:avLst/>
              <a:gdLst/>
              <a:ahLst/>
              <a:cxnLst/>
              <a:rect l="l" t="t" r="r" b="b"/>
              <a:pathLst>
                <a:path w="890321" h="3362084">
                  <a:moveTo>
                    <a:pt x="36532" y="0"/>
                  </a:moveTo>
                  <a:lnTo>
                    <a:pt x="853789" y="0"/>
                  </a:lnTo>
                  <a:cubicBezTo>
                    <a:pt x="863478" y="0"/>
                    <a:pt x="872770" y="3849"/>
                    <a:pt x="879621" y="10700"/>
                  </a:cubicBezTo>
                  <a:cubicBezTo>
                    <a:pt x="886472" y="17551"/>
                    <a:pt x="890321" y="26843"/>
                    <a:pt x="890321" y="36532"/>
                  </a:cubicBezTo>
                  <a:lnTo>
                    <a:pt x="890321" y="3325552"/>
                  </a:lnTo>
                  <a:cubicBezTo>
                    <a:pt x="890321" y="3335241"/>
                    <a:pt x="886472" y="3344533"/>
                    <a:pt x="879621" y="3351385"/>
                  </a:cubicBezTo>
                  <a:cubicBezTo>
                    <a:pt x="872770" y="3358235"/>
                    <a:pt x="863478" y="3362084"/>
                    <a:pt x="853789" y="3362084"/>
                  </a:cubicBezTo>
                  <a:lnTo>
                    <a:pt x="36532" y="3362084"/>
                  </a:lnTo>
                  <a:cubicBezTo>
                    <a:pt x="26843" y="3362084"/>
                    <a:pt x="17551" y="3358235"/>
                    <a:pt x="10700" y="3351385"/>
                  </a:cubicBezTo>
                  <a:cubicBezTo>
                    <a:pt x="3849" y="3344533"/>
                    <a:pt x="0" y="3335241"/>
                    <a:pt x="0" y="3325552"/>
                  </a:cubicBezTo>
                  <a:lnTo>
                    <a:pt x="0" y="36532"/>
                  </a:lnTo>
                  <a:cubicBezTo>
                    <a:pt x="0" y="26843"/>
                    <a:pt x="3849" y="17551"/>
                    <a:pt x="10700" y="10700"/>
                  </a:cubicBezTo>
                  <a:cubicBezTo>
                    <a:pt x="17551" y="3849"/>
                    <a:pt x="26843" y="0"/>
                    <a:pt x="36532" y="0"/>
                  </a:cubicBezTo>
                  <a:close/>
                </a:path>
              </a:pathLst>
            </a:custGeom>
            <a:solidFill>
              <a:srgbClr val="3A855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890321" cy="32763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256032" y="9525"/>
            <a:ext cx="10031968" cy="10277475"/>
            <a:chOff x="0" y="0"/>
            <a:chExt cx="1554214" cy="15922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54214" cy="1592250"/>
            </a:xfrm>
            <a:custGeom>
              <a:avLst/>
              <a:gdLst/>
              <a:ahLst/>
              <a:cxnLst/>
              <a:rect l="l" t="t" r="r" b="b"/>
              <a:pathLst>
                <a:path w="1554214" h="1592250">
                  <a:moveTo>
                    <a:pt x="0" y="0"/>
                  </a:moveTo>
                  <a:lnTo>
                    <a:pt x="1554214" y="0"/>
                  </a:lnTo>
                  <a:lnTo>
                    <a:pt x="1554214" y="1592250"/>
                  </a:lnTo>
                  <a:lnTo>
                    <a:pt x="0" y="1592250"/>
                  </a:lnTo>
                  <a:close/>
                </a:path>
              </a:pathLst>
            </a:custGeom>
            <a:blipFill>
              <a:blip r:embed="rId3"/>
              <a:stretch>
                <a:fillRect l="-9047" r="-53782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882758" y="981556"/>
            <a:ext cx="4512368" cy="1377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79"/>
              </a:lnSpc>
            </a:pPr>
            <a:r>
              <a:rPr lang="en-US" sz="5499" spc="-450">
                <a:solidFill>
                  <a:srgbClr val="3A855D"/>
                </a:solidFill>
                <a:latin typeface="Public Sans"/>
              </a:rPr>
              <a:t>Product Use Case 1: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7522845"/>
            <a:ext cx="5428566" cy="1735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589"/>
              </a:lnSpc>
              <a:spcBef>
                <a:spcPct val="0"/>
              </a:spcBef>
            </a:pPr>
            <a:r>
              <a:rPr lang="en-US" sz="3399" spc="203">
                <a:solidFill>
                  <a:srgbClr val="3A855D"/>
                </a:solidFill>
                <a:latin typeface="Public Sans"/>
              </a:rPr>
              <a:t>Government officials/Citizens can register and login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415</Words>
  <Application>Microsoft Office PowerPoint</Application>
  <PresentationFormat>Custom</PresentationFormat>
  <Paragraphs>89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Public Sans Bold</vt:lpstr>
      <vt:lpstr>Calibri</vt:lpstr>
      <vt:lpstr>Public Sans</vt:lpstr>
      <vt:lpstr>Public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Retro Markets and Finance Presentation</dc:title>
  <cp:lastModifiedBy>Vaishnavi Maruti Choukwale</cp:lastModifiedBy>
  <cp:revision>4</cp:revision>
  <dcterms:created xsi:type="dcterms:W3CDTF">2006-08-16T00:00:00Z</dcterms:created>
  <dcterms:modified xsi:type="dcterms:W3CDTF">2024-01-18T20:32:11Z</dcterms:modified>
  <dc:identifier>DAF2nXCHB_4</dc:identifier>
</cp:coreProperties>
</file>

<file path=docProps/thumbnail.jpeg>
</file>